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embeddedFontLst>
    <p:embeddedFont>
      <p:font typeface="文鼎火柴體" panose="04020800000000000000" pitchFamily="82" charset="-12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FangSong" panose="02010609060101010101" pitchFamily="49" charset="-122"/>
      <p:regular r:id="rId20"/>
    </p:embeddedFont>
    <p:embeddedFont>
      <p:font typeface="文鼎霹靂體" panose="04020A00000000000000" pitchFamily="82" charset="-120"/>
      <p:regular r:id="rId21"/>
    </p:embeddedFont>
    <p:embeddedFont>
      <p:font typeface="文鼎板刻ＰＯＰ體E" panose="040B0900000000000000" pitchFamily="82" charset="-120"/>
      <p:regular r:id="rId22"/>
    </p:embeddedFont>
    <p:embeddedFont>
      <p:font typeface="文鼎中鋼筆行楷" panose="03000600000000000000" pitchFamily="66" charset="-120"/>
      <p:regular r:id="rId23"/>
    </p:embeddedFont>
    <p:embeddedFont>
      <p:font typeface="文鼎甜妞體B" panose="040B0800000000000000" pitchFamily="82" charset="-120"/>
      <p:regular r:id="rId24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2BC77-2340-47BC-85D7-5352EFA398F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71A7D-A85F-41D6-B1E0-7927B80E63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55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71A7D-A85F-41D6-B1E0-7927B80E6342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120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684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2476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404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65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8949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58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34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400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1338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122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027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8E76D-75ED-4E5A-B250-B7668980DC50}" type="datetimeFigureOut">
              <a:rPr lang="zh-TW" altLang="en-US" smtClean="0"/>
              <a:t>2019/10/30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504A1-89A8-4412-8B88-0F68FC9C76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801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2.gif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microsoft.com/office/2007/relationships/hdphoto" Target="../media/hdphoto6.wdp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microsoft.com/office/2007/relationships/hdphoto" Target="../media/hdphoto7.wdp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hyperlink" Target="https://tw.voicetube.com/videos/767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29mcqHpNKo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260648"/>
            <a:ext cx="9252520" cy="1470025"/>
          </a:xfrm>
        </p:spPr>
        <p:txBody>
          <a:bodyPr>
            <a:noAutofit/>
          </a:bodyPr>
          <a:lstStyle/>
          <a:p>
            <a:pPr algn="l"/>
            <a:r>
              <a:rPr lang="en-US" altLang="zh-TW" sz="8000" dirty="0" smtClean="0">
                <a:solidFill>
                  <a:srgbClr val="FFC000"/>
                </a:solidFill>
                <a:latin typeface="Westwood LET" pitchFamily="2" charset="0"/>
              </a:rPr>
              <a:t>HAPPY</a:t>
            </a:r>
            <a:br>
              <a:rPr lang="en-US" altLang="zh-TW" sz="8000" dirty="0" smtClean="0">
                <a:solidFill>
                  <a:srgbClr val="FFC000"/>
                </a:solidFill>
                <a:latin typeface="Westwood LET" pitchFamily="2" charset="0"/>
              </a:rPr>
            </a:br>
            <a:r>
              <a:rPr lang="en-US" altLang="zh-TW" sz="8000" dirty="0" smtClean="0">
                <a:solidFill>
                  <a:srgbClr val="FFC000"/>
                </a:solidFill>
                <a:latin typeface="Westwood LET" pitchFamily="2" charset="0"/>
              </a:rPr>
              <a:t>          </a:t>
            </a:r>
            <a:endParaRPr lang="zh-TW" altLang="en-US" sz="8000" dirty="0">
              <a:solidFill>
                <a:srgbClr val="FFC000"/>
              </a:solidFill>
              <a:latin typeface="Westwood LET" pitchFamily="2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59632" y="3356992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文鼎火柴體" panose="04020800000000000000" pitchFamily="82" charset="-120"/>
                <a:ea typeface="文鼎火柴體" panose="04020800000000000000" pitchFamily="82" charset="-120"/>
              </a:rPr>
              <a:t>萬聖節節慶閱讀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-150770"/>
            <a:ext cx="4896544" cy="223685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843808" y="45091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10/31</a:t>
            </a:r>
            <a:r>
              <a:rPr lang="zh-TW" altLang="en-US" dirty="0" smtClean="0">
                <a:solidFill>
                  <a:srgbClr val="FFFF00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週四晨讀</a:t>
            </a:r>
            <a:endParaRPr lang="zh-TW" altLang="en-US" dirty="0">
              <a:solidFill>
                <a:srgbClr val="FFFF00"/>
              </a:solidFill>
              <a:latin typeface="文鼎霹靂體" panose="04020A00000000000000" pitchFamily="82" charset="-120"/>
              <a:ea typeface="文鼎霹靂體" panose="04020A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98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9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232" y="876879"/>
            <a:ext cx="2133600" cy="2143125"/>
          </a:xfrm>
        </p:spPr>
      </p:pic>
      <p:sp>
        <p:nvSpPr>
          <p:cNvPr id="9" name="文字方塊 8"/>
          <p:cNvSpPr txBox="1"/>
          <p:nvPr/>
        </p:nvSpPr>
        <p:spPr>
          <a:xfrm>
            <a:off x="-183416" y="191533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　　　　　　</a:t>
            </a:r>
            <a:r>
              <a:rPr lang="en-US" altLang="zh-TW" sz="2800" dirty="0" smtClean="0"/>
              <a:t>1</a:t>
            </a:r>
            <a:r>
              <a:rPr lang="zh-TW" altLang="en-US" sz="2800" dirty="0" smtClean="0"/>
              <a:t>．</a:t>
            </a:r>
            <a:r>
              <a:rPr lang="zh-TW" altLang="en-US" sz="28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請同學</a:t>
            </a:r>
            <a:r>
              <a:rPr lang="en-US" altLang="zh-TW" sz="28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3~4</a:t>
            </a:r>
            <a:r>
              <a:rPr lang="zh-TW" altLang="en-US" sz="28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個人一組，領取</a:t>
            </a:r>
            <a:r>
              <a:rPr lang="zh-TW" altLang="en-US" sz="28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材料</a:t>
            </a:r>
            <a:endParaRPr lang="en-US" altLang="zh-TW" sz="2800" dirty="0" smtClean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  <a:p>
            <a:r>
              <a:rPr lang="zh-TW" altLang="en-US" sz="2800" dirty="0">
                <a:latin typeface="文鼎甜妞體B" panose="040B0800000000000000" pitchFamily="82" charset="-120"/>
                <a:ea typeface="文鼎甜妞體B" panose="040B0800000000000000" pitchFamily="82" charset="-120"/>
              </a:rPr>
              <a:t>　</a:t>
            </a:r>
            <a:r>
              <a:rPr lang="zh-TW" altLang="en-US" sz="28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　　　　</a:t>
            </a:r>
            <a:r>
              <a:rPr lang="en-US" altLang="zh-TW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(</a:t>
            </a:r>
            <a:r>
              <a:rPr lang="zh-TW" altLang="en-US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一組一張橘色紙，二分之一張黑色紙，綠色紙需要再拿</a:t>
            </a:r>
            <a:r>
              <a:rPr lang="en-US" altLang="zh-TW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)</a:t>
            </a:r>
            <a:endParaRPr lang="zh-TW" altLang="en-US" sz="2800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547869" y="97070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2</a:t>
            </a:r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．準備剪刀、膠帶、膠水</a:t>
            </a:r>
            <a:endParaRPr lang="zh-TW" altLang="en-US" sz="3200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09435"/>
            <a:ext cx="2016224" cy="2025225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833223" y="1609823"/>
            <a:ext cx="8310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3</a:t>
            </a:r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．橘色紙對折</a:t>
            </a:r>
            <a:r>
              <a:rPr lang="zh-TW" altLang="en-US" sz="3200" dirty="0">
                <a:latin typeface="文鼎甜妞體B" panose="040B0800000000000000" pitchFamily="82" charset="-120"/>
                <a:ea typeface="文鼎甜妞體B" panose="040B0800000000000000" pitchFamily="82" charset="-120"/>
              </a:rPr>
              <a:t>三</a:t>
            </a:r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次，剪出八條一樣長的紙條</a:t>
            </a:r>
            <a:endParaRPr lang="zh-TW" altLang="en-US" sz="3200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074" y="-533302"/>
            <a:ext cx="2133600" cy="214312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38293" y="2415053"/>
            <a:ext cx="7500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4</a:t>
            </a:r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．將八條紙對折，並在中間做上記號</a:t>
            </a:r>
            <a:endParaRPr lang="zh-TW" altLang="en-US" sz="3200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677196"/>
            <a:ext cx="2143125" cy="2143125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352207" y="3140968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5</a:t>
            </a:r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．紙條交叉成十字，並在做記號的地方用膠水固定</a:t>
            </a:r>
            <a:endParaRPr lang="zh-TW" altLang="en-US" sz="3200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342" y="5377571"/>
            <a:ext cx="2238375" cy="2047875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540997" y="4284023"/>
            <a:ext cx="86030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6</a:t>
            </a:r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．將兩個十字疊成八芒星，一樣在做記號的地   </a:t>
            </a:r>
            <a:endParaRPr lang="en-US" altLang="zh-TW" sz="3200" dirty="0" smtClean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  <a:p>
            <a:r>
              <a:rPr lang="zh-TW" altLang="en-US" sz="3200" dirty="0">
                <a:latin typeface="文鼎甜妞體B" panose="040B0800000000000000" pitchFamily="82" charset="-120"/>
                <a:ea typeface="文鼎甜妞體B" panose="040B0800000000000000" pitchFamily="82" charset="-120"/>
              </a:rPr>
              <a:t> </a:t>
            </a:r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   方用膠水固定</a:t>
            </a:r>
            <a:endParaRPr lang="zh-TW" altLang="en-US" sz="3200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175181" y="5589240"/>
            <a:ext cx="80181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文鼎甜妞體B" panose="040B0800000000000000" pitchFamily="82" charset="-120"/>
                <a:ea typeface="文鼎甜妞體B" panose="040B0800000000000000" pitchFamily="82" charset="-120"/>
              </a:rPr>
              <a:t>７．把紙往內固定成一個立體的形狀（對稱的方向黏，南瓜的臉才不會歪歪的哦！）</a:t>
            </a:r>
            <a:endParaRPr lang="zh-TW" altLang="en-US" sz="3200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245" y="4775443"/>
            <a:ext cx="504056" cy="54438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8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2936"/>
            <a:ext cx="1123382" cy="112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5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endParaRPr lang="en-US" altLang="zh-TW" dirty="0" smtClean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  <a:p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使用黑色紙，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運用你的創意，裝飾出屬於你嚇人、可愛、搞怪．．．．．．表情的南瓜燈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  <a:p>
            <a:endParaRPr lang="en-US" altLang="zh-TW" dirty="0"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  <a:p>
            <a:r>
              <a:rPr lang="zh-TW" altLang="en-US" u="sng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中午前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帶著你獨一無二的南瓜燈籠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到</a:t>
            </a:r>
            <a:r>
              <a:rPr lang="zh-TW" altLang="en-US" u="sng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圖書館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參加評選，就有機會獲得精美小獎品哦！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（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記得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在底下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寫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上創作者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班級、姓名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18136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609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7200" dirty="0" smtClean="0">
                <a:solidFill>
                  <a:srgbClr val="FFC000"/>
                </a:solidFill>
                <a:latin typeface="Westwood LET" pitchFamily="2" charset="0"/>
              </a:rPr>
              <a:t>trick or treat</a:t>
            </a:r>
            <a:r>
              <a:rPr lang="zh-TW" altLang="en-US" sz="7200" dirty="0" smtClean="0">
                <a:solidFill>
                  <a:srgbClr val="FFC000"/>
                </a:solidFill>
                <a:latin typeface="Westwood LET" pitchFamily="2" charset="0"/>
              </a:rPr>
              <a:t>！</a:t>
            </a:r>
            <a:endParaRPr lang="zh-TW" altLang="en-US" sz="7200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每年十月底，為了慶祝萬聖節的到來，</a:t>
            </a:r>
            <a:endParaRPr lang="en-US" altLang="zh-TW" dirty="0" smtClean="0">
              <a:solidFill>
                <a:schemeClr val="accent6">
                  <a:lumMod val="20000"/>
                  <a:lumOff val="80000"/>
                </a:schemeClr>
              </a:solidFill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大大小小精心裝扮的「角色」出現在身旁，</a:t>
            </a:r>
            <a:endParaRPr lang="en-US" altLang="zh-TW" dirty="0" smtClean="0">
              <a:solidFill>
                <a:schemeClr val="accent6">
                  <a:lumMod val="20000"/>
                  <a:lumOff val="80000"/>
                </a:schemeClr>
              </a:solidFill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還在煩惱萬聖節裝扮嗎？</a:t>
            </a:r>
            <a:endParaRPr lang="en-US" altLang="zh-TW" dirty="0" smtClean="0">
              <a:solidFill>
                <a:schemeClr val="accent6">
                  <a:lumMod val="20000"/>
                  <a:lumOff val="80000"/>
                </a:schemeClr>
              </a:solidFill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看看動物們的萬聖創意！</a:t>
            </a:r>
            <a:endParaRPr lang="zh-TW" altLang="en-US" dirty="0">
              <a:solidFill>
                <a:schemeClr val="accent6">
                  <a:lumMod val="20000"/>
                  <a:lumOff val="80000"/>
                </a:schemeClr>
              </a:solidFill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926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73" y="0"/>
            <a:ext cx="5220275" cy="6525344"/>
          </a:xfrm>
        </p:spPr>
      </p:pic>
      <p:sp>
        <p:nvSpPr>
          <p:cNvPr id="6" name="文字方塊 5"/>
          <p:cNvSpPr txBox="1"/>
          <p:nvPr/>
        </p:nvSpPr>
        <p:spPr>
          <a:xfrm>
            <a:off x="1835696" y="126876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怎麼啦？</a:t>
            </a:r>
            <a:endParaRPr lang="zh-TW" altLang="en-US" dirty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148" y="5286375"/>
            <a:ext cx="2190750" cy="157162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707904" y="274027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披風不合身，我太小隻了</a:t>
            </a:r>
            <a:r>
              <a:rPr lang="en-US" altLang="zh-TW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……</a:t>
            </a:r>
            <a:endParaRPr lang="zh-TW" altLang="en-US" dirty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055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0"/>
            <a:ext cx="5486399" cy="6858000"/>
          </a:xfrm>
        </p:spPr>
      </p:pic>
      <p:sp>
        <p:nvSpPr>
          <p:cNvPr id="5" name="文字方塊 4"/>
          <p:cNvSpPr txBox="1"/>
          <p:nvPr/>
        </p:nvSpPr>
        <p:spPr>
          <a:xfrm>
            <a:off x="5004048" y="1973161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:</a:t>
            </a:r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我本來想扮成國王的，</a:t>
            </a:r>
            <a:endParaRPr lang="en-US" altLang="zh-TW" dirty="0" smtClean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  <a:p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但我弄丟了皇冠</a:t>
            </a:r>
            <a:r>
              <a:rPr lang="en-US" altLang="zh-TW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……</a:t>
            </a:r>
            <a:endParaRPr lang="zh-TW" altLang="en-US" dirty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51520" y="486916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:</a:t>
            </a:r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嘎</a:t>
            </a:r>
            <a:r>
              <a:rPr lang="zh-TW" altLang="en-US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嘎嘎</a:t>
            </a:r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！</a:t>
            </a:r>
            <a:endParaRPr lang="en-US" altLang="zh-TW" dirty="0" smtClean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  <a:p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現在</a:t>
            </a:r>
            <a:r>
              <a:rPr lang="zh-TW" altLang="en-US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你可以扮成屠龍勇士了。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-7950" y="6093296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漫畫里綠色的小動物叫傘蜥（</a:t>
            </a:r>
            <a:r>
              <a:rPr lang="en-US" altLang="zh-TW" sz="1400" dirty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Frilled Lizard </a:t>
            </a:r>
            <a:r>
              <a:rPr lang="zh-TW" altLang="en-US" sz="14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），</a:t>
            </a:r>
            <a:r>
              <a:rPr lang="zh-TW" altLang="en-US" sz="1400" dirty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其特點是可以張開頸部的薄膜，達到求偶和威懾對手的作用。它試圖通過這種形象扮演惡龍，讓小兔子扮演屠龍勇士</a:t>
            </a:r>
            <a:r>
              <a:rPr lang="zh-TW" altLang="en-US" sz="1400" dirty="0" smtClean="0"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。</a:t>
            </a:r>
            <a:endParaRPr lang="zh-TW" altLang="en-US" sz="1400" dirty="0"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691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13704" cy="6858000"/>
          </a:xfrm>
        </p:spPr>
      </p:pic>
      <p:sp>
        <p:nvSpPr>
          <p:cNvPr id="5" name="文字方塊 4"/>
          <p:cNvSpPr txBox="1"/>
          <p:nvPr/>
        </p:nvSpPr>
        <p:spPr>
          <a:xfrm>
            <a:off x="1691680" y="155205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:</a:t>
            </a:r>
            <a:r>
              <a:rPr lang="zh-TW" altLang="en-US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「我恨死萬聖節了</a:t>
            </a:r>
            <a:r>
              <a:rPr lang="zh-TW" altLang="en-US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，</a:t>
            </a:r>
            <a:r>
              <a:rPr lang="zh-TW" altLang="en-US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什麼</a:t>
            </a:r>
            <a:r>
              <a:rPr lang="zh-TW" altLang="en-US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服裝</a:t>
            </a:r>
            <a:r>
              <a:rPr lang="zh-TW" altLang="en-US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我</a:t>
            </a:r>
            <a:r>
              <a:rPr lang="zh-TW" altLang="en-US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都穿不上！」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835696" y="220486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文鼎火柴體" panose="04020800000000000000" pitchFamily="82" charset="-120"/>
                <a:ea typeface="文鼎火柴體" panose="04020800000000000000" pitchFamily="82" charset="-120"/>
              </a:rPr>
              <a:t>：「</a:t>
            </a:r>
            <a:r>
              <a:rPr lang="zh-TW" altLang="en-US" dirty="0">
                <a:latin typeface="文鼎火柴體" panose="04020800000000000000" pitchFamily="82" charset="-120"/>
                <a:ea typeface="文鼎火柴體" panose="04020800000000000000" pitchFamily="82" charset="-120"/>
              </a:rPr>
              <a:t>別急</a:t>
            </a:r>
            <a:r>
              <a:rPr lang="zh-TW" altLang="en-US" dirty="0" smtClean="0">
                <a:latin typeface="文鼎火柴體" panose="04020800000000000000" pitchFamily="82" charset="-120"/>
                <a:ea typeface="文鼎火柴體" panose="04020800000000000000" pitchFamily="82" charset="-120"/>
              </a:rPr>
              <a:t>，</a:t>
            </a:r>
            <a:endParaRPr lang="en-US" altLang="zh-TW" dirty="0" smtClean="0"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  <a:p>
            <a:r>
              <a:rPr lang="zh-TW" altLang="en-US" dirty="0">
                <a:latin typeface="文鼎火柴體" panose="04020800000000000000" pitchFamily="82" charset="-120"/>
                <a:ea typeface="文鼎火柴體" panose="04020800000000000000" pitchFamily="82" charset="-120"/>
              </a:rPr>
              <a:t>　</a:t>
            </a:r>
            <a:r>
              <a:rPr lang="zh-TW" altLang="en-US" dirty="0" smtClean="0">
                <a:latin typeface="文鼎火柴體" panose="04020800000000000000" pitchFamily="82" charset="-120"/>
                <a:ea typeface="文鼎火柴體" panose="04020800000000000000" pitchFamily="82" charset="-120"/>
              </a:rPr>
              <a:t>會</a:t>
            </a:r>
            <a:r>
              <a:rPr lang="zh-TW" altLang="en-US" dirty="0">
                <a:latin typeface="文鼎火柴體" panose="04020800000000000000" pitchFamily="82" charset="-120"/>
                <a:ea typeface="文鼎火柴體" panose="04020800000000000000" pitchFamily="82" charset="-120"/>
              </a:rPr>
              <a:t>有點子的。」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79512" y="638982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：「</a:t>
            </a:r>
            <a:r>
              <a:rPr lang="zh-TW" altLang="en-US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你簡直是個天才！」</a:t>
            </a:r>
          </a:p>
        </p:txBody>
      </p:sp>
      <p:sp>
        <p:nvSpPr>
          <p:cNvPr id="8" name="矩形 7"/>
          <p:cNvSpPr/>
          <p:nvPr/>
        </p:nvSpPr>
        <p:spPr>
          <a:xfrm>
            <a:off x="3851920" y="4005064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「我知道</a:t>
            </a:r>
            <a:r>
              <a:rPr lang="en-US" altLang="zh-TW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~</a:t>
            </a:r>
            <a:r>
              <a:rPr lang="zh-TW" altLang="en-US" dirty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134461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04" y="166655"/>
            <a:ext cx="5184576" cy="6691345"/>
          </a:xfrm>
        </p:spPr>
      </p:pic>
      <p:sp>
        <p:nvSpPr>
          <p:cNvPr id="5" name="文字方塊 4"/>
          <p:cNvSpPr txBox="1"/>
          <p:nvPr/>
        </p:nvSpPr>
        <p:spPr>
          <a:xfrm>
            <a:off x="1619672" y="69269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:</a:t>
            </a:r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「我們該如何點亮它？」</a:t>
            </a:r>
            <a:endParaRPr lang="zh-TW" altLang="en-US" dirty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275856" y="256490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:</a:t>
            </a:r>
            <a:r>
              <a:rPr lang="zh-TW" altLang="en-US" dirty="0" smtClean="0"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「讓我來！」</a:t>
            </a:r>
            <a:endParaRPr lang="zh-TW" altLang="en-US" dirty="0"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259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1037" y="1556792"/>
            <a:ext cx="8229600" cy="4525963"/>
          </a:xfrm>
        </p:spPr>
        <p:txBody>
          <a:bodyPr/>
          <a:lstStyle/>
          <a:p>
            <a:endParaRPr lang="en-US" altLang="zh-TW" dirty="0" smtClean="0"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文鼎火柴體" panose="04020800000000000000" pitchFamily="82" charset="-120"/>
                <a:ea typeface="文鼎火柴體" panose="04020800000000000000" pitchFamily="82" charset="-120"/>
              </a:rPr>
              <a:t>但你知道，為什麼萬聖節要裝扮自己，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文鼎火柴體" panose="04020800000000000000" pitchFamily="82" charset="-120"/>
                <a:ea typeface="文鼎火柴體" panose="04020800000000000000" pitchFamily="82" charset="-120"/>
              </a:rPr>
              <a:t>　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文鼎火柴體" panose="04020800000000000000" pitchFamily="82" charset="-120"/>
                <a:ea typeface="文鼎火柴體" panose="04020800000000000000" pitchFamily="82" charset="-120"/>
              </a:rPr>
              <a:t>　　挨家挨戶的敲門，喊著：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文鼎火柴體" panose="04020800000000000000" pitchFamily="82" charset="-120"/>
                <a:ea typeface="文鼎火柴體" panose="04020800000000000000" pitchFamily="82" charset="-120"/>
              </a:rPr>
              <a:t>「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Westwood LET" pitchFamily="2" charset="0"/>
              </a:rPr>
              <a:t>trick or treat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Westwood LET" pitchFamily="2" charset="0"/>
              </a:rPr>
              <a:t>，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文鼎火柴體" panose="04020800000000000000" pitchFamily="82" charset="-120"/>
                <a:ea typeface="文鼎火柴體" panose="04020800000000000000" pitchFamily="82" charset="-120"/>
              </a:rPr>
              <a:t>不給糖，就搗蛋」嗎？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  <a:p>
            <a:pPr marL="0" indent="0">
              <a:buNone/>
            </a:pP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  <a:p>
            <a:pPr marL="0" indent="0">
              <a:buNone/>
            </a:pPr>
            <a:endParaRPr lang="en-US" altLang="zh-TW" dirty="0">
              <a:solidFill>
                <a:srgbClr val="FFC000"/>
              </a:solidFill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</p:txBody>
      </p:sp>
      <p:pic>
        <p:nvPicPr>
          <p:cNvPr id="4" name="圖片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9385" r="80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043" y="4226417"/>
            <a:ext cx="3983484" cy="2451375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179514" y="5805264"/>
            <a:ext cx="2360610" cy="603097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09898" y="5922146"/>
            <a:ext cx="2360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文鼎火柴體" panose="04020800000000000000" pitchFamily="82" charset="-120"/>
                <a:ea typeface="文鼎火柴體" panose="04020800000000000000" pitchFamily="82" charset="-120"/>
              </a:rPr>
              <a:t>點南瓜，影片告訴你</a:t>
            </a:r>
            <a:endParaRPr lang="zh-TW" altLang="en-US" dirty="0">
              <a:latin typeface="文鼎火柴體" panose="04020800000000000000" pitchFamily="82" charset="-120"/>
              <a:ea typeface="文鼎火柴體" panose="04020800000000000000" pitchFamily="82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-34859" y="65017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若要全螢幕播放影片，請點選影片重複左邊的全螢幕，</a:t>
            </a:r>
            <a:r>
              <a:rPr lang="zh-TW" altLang="en-US" dirty="0" smtClean="0">
                <a:solidFill>
                  <a:srgbClr val="FFFF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勿點</a:t>
            </a:r>
            <a:r>
              <a:rPr lang="en-US" altLang="zh-TW" dirty="0" err="1" smtClean="0">
                <a:solidFill>
                  <a:srgbClr val="FFFF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youtube</a:t>
            </a:r>
            <a:r>
              <a:rPr lang="zh-TW" altLang="en-US" dirty="0" smtClean="0">
                <a:solidFill>
                  <a:srgbClr val="FFFF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全螢幕</a:t>
            </a:r>
            <a:r>
              <a:rPr lang="zh-TW" altLang="en-US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以免無字幕</a:t>
            </a:r>
            <a:endParaRPr lang="zh-TW" altLang="en-US" dirty="0">
              <a:solidFill>
                <a:schemeClr val="bg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026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2862585" cy="3818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20688"/>
            <a:ext cx="5054332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95883"/>
            <a:ext cx="3888432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13408"/>
            <a:ext cx="4592789" cy="344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標題 3"/>
          <p:cNvSpPr txBox="1">
            <a:spLocks/>
          </p:cNvSpPr>
          <p:nvPr/>
        </p:nvSpPr>
        <p:spPr>
          <a:xfrm>
            <a:off x="1133852" y="3140967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>
                <a:solidFill>
                  <a:srgbClr val="FFC00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萬聖節怎麼可以沒有南瓜</a:t>
            </a:r>
            <a:r>
              <a:rPr lang="en-US" altLang="zh-TW" smtClean="0">
                <a:solidFill>
                  <a:srgbClr val="FFC00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?!</a:t>
            </a:r>
            <a:endParaRPr lang="zh-TW" altLang="en-US" dirty="0">
              <a:solidFill>
                <a:srgbClr val="FFC000"/>
              </a:solidFill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698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363650" y="1196752"/>
            <a:ext cx="7772400" cy="1470025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萬聖節怎麼可以沒有</a:t>
            </a:r>
            <a:r>
              <a:rPr lang="zh-TW" altLang="en-US" dirty="0" smtClean="0">
                <a:solidFill>
                  <a:srgbClr val="FFC00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南瓜</a:t>
            </a:r>
            <a:r>
              <a:rPr lang="en-US" altLang="zh-TW" dirty="0" smtClean="0">
                <a:solidFill>
                  <a:srgbClr val="FFC00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?!</a:t>
            </a:r>
            <a:endParaRPr lang="zh-TW" altLang="en-US" dirty="0">
              <a:solidFill>
                <a:srgbClr val="FFC000"/>
              </a:solidFill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-33805" y="4658952"/>
            <a:ext cx="6400800" cy="1752600"/>
          </a:xfrm>
        </p:spPr>
        <p:txBody>
          <a:bodyPr/>
          <a:lstStyle/>
          <a:p>
            <a:r>
              <a:rPr lang="zh-TW" alt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馬上</a:t>
            </a:r>
            <a:r>
              <a:rPr lang="zh-TW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文鼎甜妞體B" panose="040B0800000000000000" pitchFamily="82" charset="-120"/>
                <a:ea typeface="文鼎甜妞體B" panose="040B0800000000000000" pitchFamily="82" charset="-120"/>
              </a:rPr>
              <a:t>動手做一個！！</a:t>
            </a:r>
            <a:endParaRPr lang="zh-TW" altLang="en-US" dirty="0">
              <a:solidFill>
                <a:schemeClr val="accent6">
                  <a:lumMod val="60000"/>
                  <a:lumOff val="40000"/>
                </a:schemeClr>
              </a:solidFill>
              <a:latin typeface="文鼎甜妞體B" panose="040B0800000000000000" pitchFamily="82" charset="-120"/>
              <a:ea typeface="文鼎甜妞體B" panose="040B0800000000000000" pitchFamily="82" charset="-120"/>
            </a:endParaRPr>
          </a:p>
        </p:txBody>
      </p:sp>
      <p:pic>
        <p:nvPicPr>
          <p:cNvPr id="6" name="圖片 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5373216"/>
            <a:ext cx="2133600" cy="2143125"/>
          </a:xfrm>
          <a:prstGeom prst="rect">
            <a:avLst/>
          </a:prstGeom>
        </p:spPr>
      </p:pic>
      <p:sp>
        <p:nvSpPr>
          <p:cNvPr id="7" name="向左箭號 6"/>
          <p:cNvSpPr/>
          <p:nvPr/>
        </p:nvSpPr>
        <p:spPr>
          <a:xfrm>
            <a:off x="971600" y="6308222"/>
            <a:ext cx="2952328" cy="423209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043608" y="6404184"/>
            <a:ext cx="2808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>
                <a:solidFill>
                  <a:srgbClr val="00206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點南瓜，影片教你</a:t>
            </a:r>
            <a:r>
              <a:rPr lang="en-US" altLang="zh-TW" sz="1100" dirty="0" smtClean="0">
                <a:solidFill>
                  <a:srgbClr val="00206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DIY,</a:t>
            </a:r>
            <a:r>
              <a:rPr lang="zh-TW" altLang="en-US" sz="1100" dirty="0" smtClean="0">
                <a:solidFill>
                  <a:srgbClr val="002060"/>
                </a:solidFill>
                <a:latin typeface="文鼎板刻ＰＯＰ體E" panose="040B0900000000000000" pitchFamily="82" charset="-120"/>
                <a:ea typeface="文鼎板刻ＰＯＰ體E" panose="040B0900000000000000" pitchFamily="82" charset="-120"/>
              </a:rPr>
              <a:t>下一頁有步驟說明</a:t>
            </a:r>
            <a:endParaRPr lang="zh-TW" altLang="en-US" sz="1100" dirty="0">
              <a:solidFill>
                <a:srgbClr val="002060"/>
              </a:solidFill>
              <a:latin typeface="文鼎板刻ＰＯＰ體E" panose="040B0900000000000000" pitchFamily="82" charset="-120"/>
              <a:ea typeface="文鼎板刻ＰＯＰ體E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3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426</Words>
  <Application>Microsoft Office PowerPoint</Application>
  <PresentationFormat>如螢幕大小 (4:3)</PresentationFormat>
  <Paragraphs>50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3" baseType="lpstr">
      <vt:lpstr>Arial</vt:lpstr>
      <vt:lpstr>新細明體</vt:lpstr>
      <vt:lpstr>文鼎火柴體</vt:lpstr>
      <vt:lpstr>Calibri</vt:lpstr>
      <vt:lpstr>Westwood LET</vt:lpstr>
      <vt:lpstr>FangSong</vt:lpstr>
      <vt:lpstr>文鼎霹靂體</vt:lpstr>
      <vt:lpstr>文鼎板刻ＰＯＰ體E</vt:lpstr>
      <vt:lpstr>文鼎中鋼筆行楷</vt:lpstr>
      <vt:lpstr>文鼎甜妞體B</vt:lpstr>
      <vt:lpstr>Office 佈景主題</vt:lpstr>
      <vt:lpstr>HAPPY           </vt:lpstr>
      <vt:lpstr>trick or treat！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萬聖節怎麼可以沒有南瓜?!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          HALLOWEEN</dc:title>
  <dc:creator>user</dc:creator>
  <cp:lastModifiedBy>user</cp:lastModifiedBy>
  <cp:revision>45</cp:revision>
  <dcterms:created xsi:type="dcterms:W3CDTF">2017-10-19T03:07:48Z</dcterms:created>
  <dcterms:modified xsi:type="dcterms:W3CDTF">2019-10-30T03:12:01Z</dcterms:modified>
</cp:coreProperties>
</file>