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2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940" r:id="rId1"/>
  </p:sldMasterIdLst>
  <p:notesMasterIdLst>
    <p:notesMasterId r:id="rId39"/>
  </p:notesMasterIdLst>
  <p:handoutMasterIdLst>
    <p:handoutMasterId r:id="rId40"/>
  </p:handoutMasterIdLst>
  <p:sldIdLst>
    <p:sldId id="3288" r:id="rId2"/>
    <p:sldId id="3297" r:id="rId3"/>
    <p:sldId id="3298" r:id="rId4"/>
    <p:sldId id="3316" r:id="rId5"/>
    <p:sldId id="3345" r:id="rId6"/>
    <p:sldId id="3317" r:id="rId7"/>
    <p:sldId id="3318" r:id="rId8"/>
    <p:sldId id="3347" r:id="rId9"/>
    <p:sldId id="3320" r:id="rId10"/>
    <p:sldId id="3348" r:id="rId11"/>
    <p:sldId id="3321" r:id="rId12"/>
    <p:sldId id="3350" r:id="rId13"/>
    <p:sldId id="3322" r:id="rId14"/>
    <p:sldId id="3323" r:id="rId15"/>
    <p:sldId id="3324" r:id="rId16"/>
    <p:sldId id="3325" r:id="rId17"/>
    <p:sldId id="3327" r:id="rId18"/>
    <p:sldId id="3328" r:id="rId19"/>
    <p:sldId id="3329" r:id="rId20"/>
    <p:sldId id="3330" r:id="rId21"/>
    <p:sldId id="3331" r:id="rId22"/>
    <p:sldId id="3332" r:id="rId23"/>
    <p:sldId id="3333" r:id="rId24"/>
    <p:sldId id="3335" r:id="rId25"/>
    <p:sldId id="3336" r:id="rId26"/>
    <p:sldId id="3346" r:id="rId27"/>
    <p:sldId id="3337" r:id="rId28"/>
    <p:sldId id="3340" r:id="rId29"/>
    <p:sldId id="3351" r:id="rId30"/>
    <p:sldId id="3352" r:id="rId31"/>
    <p:sldId id="3353" r:id="rId32"/>
    <p:sldId id="3349" r:id="rId33"/>
    <p:sldId id="3341" r:id="rId34"/>
    <p:sldId id="3342" r:id="rId35"/>
    <p:sldId id="3343" r:id="rId36"/>
    <p:sldId id="3344" r:id="rId37"/>
    <p:sldId id="3296" r:id="rId38"/>
  </p:sldIdLst>
  <p:sldSz cx="9145588" cy="5145088"/>
  <p:notesSz cx="6858000" cy="9144000"/>
  <p:embeddedFontLst>
    <p:embeddedFont>
      <p:font typeface="Cambria Math" panose="02040503050406030204" pitchFamily="18" charset="0"/>
      <p:regular r:id="rId41"/>
    </p:embeddedFont>
    <p:embeddedFont>
      <p:font typeface="Segoe UI Black" panose="020B0604020202020204" charset="0"/>
      <p:bold r:id="rId42"/>
      <p:boldItalic r:id="rId43"/>
    </p:embeddedFont>
    <p:embeddedFont>
      <p:font typeface="宋体" panose="02010600030101010101" pitchFamily="2" charset="-122"/>
      <p:regular r:id="rId44"/>
    </p:embeddedFont>
    <p:embeddedFont>
      <p:font typeface="微软雅黑" panose="020B0503020204020204" pitchFamily="34" charset="-122"/>
      <p:regular r:id="rId45"/>
      <p:bold r:id="rId46"/>
    </p:embeddedFont>
    <p:embeddedFont>
      <p:font typeface="華康正顏楷體W9" panose="03000909000000000000" pitchFamily="65" charset="-120"/>
      <p:regular r:id="rId47"/>
    </p:embeddedFont>
    <p:embeddedFont>
      <p:font typeface="華康中圓體" panose="020F0509000000000000" pitchFamily="49" charset="-120"/>
      <p:regular r:id="rId48"/>
    </p:embeddedFont>
    <p:embeddedFont>
      <p:font typeface="標楷體" panose="03000509000000000000" pitchFamily="65" charset="-120"/>
      <p:regular r:id="rId49"/>
    </p:embeddedFont>
    <p:embeddedFont>
      <p:font typeface="微軟正黑體" panose="020B0604030504040204" pitchFamily="34" charset="-120"/>
      <p:regular r:id="rId50"/>
      <p:bold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華康新特黑體" panose="02010609010101010101" pitchFamily="49" charset="-120"/>
      <p:regular r:id="rId56"/>
    </p:embeddedFont>
  </p:embeddedFontLst>
  <p:custDataLst>
    <p:tags r:id="rId57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4999" indent="-1298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2256" indent="-26193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69514" indent="-39403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6771" indent="-52612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1625803" algn="l" defTabSz="650321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1950964" algn="l" defTabSz="650321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2276124" algn="l" defTabSz="650321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2601285" algn="l" defTabSz="650321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588" userDrawn="1">
          <p15:clr>
            <a:srgbClr val="A4A3A4"/>
          </p15:clr>
        </p15:guide>
        <p15:guide id="7" pos="376" userDrawn="1">
          <p15:clr>
            <a:srgbClr val="A4A3A4"/>
          </p15:clr>
        </p15:guide>
        <p15:guide id="8" pos="1350" userDrawn="1">
          <p15:clr>
            <a:srgbClr val="A4A3A4"/>
          </p15:clr>
        </p15:guide>
        <p15:guide id="9" orient="horz" pos="233">
          <p15:clr>
            <a:srgbClr val="A4A3A4"/>
          </p15:clr>
        </p15:guide>
        <p15:guide id="10" orient="horz" pos="2976">
          <p15:clr>
            <a:srgbClr val="A4A3A4"/>
          </p15:clr>
        </p15:guide>
        <p15:guide id="11" pos="2881">
          <p15:clr>
            <a:srgbClr val="A4A3A4"/>
          </p15:clr>
        </p15:guide>
        <p15:guide id="12" pos="5397">
          <p15:clr>
            <a:srgbClr val="A4A3A4"/>
          </p15:clr>
        </p15:guide>
        <p15:guide id="13" pos="267">
          <p15:clr>
            <a:srgbClr val="A4A3A4"/>
          </p15:clr>
        </p15:guide>
        <p15:guide id="14" pos="9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E7A1"/>
    <a:srgbClr val="F48E77"/>
    <a:srgbClr val="D1FFEC"/>
    <a:srgbClr val="89FFCF"/>
    <a:srgbClr val="CD5652"/>
    <a:srgbClr val="CCFFFF"/>
    <a:srgbClr val="AE1233"/>
    <a:srgbClr val="CCECFF"/>
    <a:srgbClr val="9F7B63"/>
    <a:srgbClr val="A1BD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44" autoAdjust="0"/>
    <p:restoredTop sz="92986" autoAdjust="0"/>
  </p:normalViewPr>
  <p:slideViewPr>
    <p:cSldViewPr>
      <p:cViewPr varScale="1">
        <p:scale>
          <a:sx n="116" d="100"/>
          <a:sy n="116" d="100"/>
        </p:scale>
        <p:origin x="-624" y="-96"/>
      </p:cViewPr>
      <p:guideLst>
        <p:guide orient="horz" pos="328"/>
        <p:guide orient="horz" pos="4183"/>
        <p:guide orient="horz" pos="233"/>
        <p:guide orient="horz" pos="2976"/>
        <p:guide pos="4050"/>
        <p:guide pos="7588"/>
        <p:guide pos="376"/>
        <p:guide pos="1350"/>
        <p:guide pos="2881"/>
        <p:guide pos="5397"/>
        <p:guide pos="267"/>
        <p:guide pos="960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  <a:pPr/>
              <a:t>2020/2/26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42514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2020/2/26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24032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49193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974353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29951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625443" algn="l" defTabSz="65017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950531" algn="l" defTabSz="65017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275621" algn="l" defTabSz="65017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00708" algn="l" defTabSz="650177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119817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配合</a:t>
            </a:r>
            <a:r>
              <a:rPr lang="en-US" altLang="zh-TW" dirty="0" smtClean="0"/>
              <a:t>【</a:t>
            </a:r>
            <a:r>
              <a:rPr lang="zh-TW" altLang="en-US" dirty="0" smtClean="0"/>
              <a:t>志願填寫表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0759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9441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往年的錄取分數</a:t>
            </a:r>
            <a:r>
              <a:rPr lang="en-US" altLang="zh-TW" dirty="0" smtClean="0"/>
              <a:t>】【</a:t>
            </a:r>
            <a:r>
              <a:rPr lang="zh-TW" altLang="en-US" dirty="0" smtClean="0"/>
              <a:t>實例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9035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往年的錄取分數</a:t>
            </a:r>
            <a:r>
              <a:rPr lang="en-US" altLang="zh-TW" dirty="0" smtClean="0"/>
              <a:t>】【</a:t>
            </a:r>
            <a:r>
              <a:rPr lang="zh-TW" altLang="en-US" dirty="0" smtClean="0"/>
              <a:t>實例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6954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DAC9-68DA-414E-92AF-A491260BF79E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6846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往年的錄取分數</a:t>
            </a:r>
            <a:r>
              <a:rPr lang="en-US" altLang="zh-TW" dirty="0" smtClean="0"/>
              <a:t>】【</a:t>
            </a:r>
            <a:r>
              <a:rPr lang="zh-TW" altLang="en-US" dirty="0" smtClean="0"/>
              <a:t>實例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823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聯合大學 暨南大學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2.</a:t>
            </a:r>
            <a:r>
              <a:rPr lang="zh-TW" altLang="en-US" baseline="0" dirty="0" smtClean="0"/>
              <a:t>新興產業 </a:t>
            </a:r>
            <a:r>
              <a:rPr lang="en-US" altLang="zh-TW" baseline="0" dirty="0" smtClean="0"/>
              <a:t>3.</a:t>
            </a:r>
            <a:r>
              <a:rPr lang="zh-TW" altLang="en-US" baseline="0" dirty="0" smtClean="0"/>
              <a:t>彰師輔諮 </a:t>
            </a:r>
            <a:r>
              <a:rPr lang="en-US" altLang="zh-TW" baseline="0" dirty="0" smtClean="0"/>
              <a:t>4.</a:t>
            </a:r>
            <a:r>
              <a:rPr lang="zh-TW" altLang="en-US" baseline="0" dirty="0" smtClean="0"/>
              <a:t>科大</a:t>
            </a:r>
            <a:r>
              <a:rPr lang="en-US" altLang="zh-TW" baseline="0" dirty="0" smtClean="0"/>
              <a:t>/</a:t>
            </a:r>
            <a:r>
              <a:rPr lang="zh-TW" altLang="en-US" baseline="0" dirty="0" smtClean="0"/>
              <a:t>中原大學</a:t>
            </a:r>
            <a:r>
              <a:rPr lang="en-US" altLang="zh-TW" baseline="0" dirty="0" smtClean="0"/>
              <a:t>(</a:t>
            </a:r>
            <a:r>
              <a:rPr lang="zh-TW" altLang="en-US" baseline="0" dirty="0" smtClean="0"/>
              <a:t>設計建築</a:t>
            </a:r>
            <a:r>
              <a:rPr lang="en-US" altLang="zh-TW" baseline="0" dirty="0" smtClean="0"/>
              <a:t>)</a:t>
            </a:r>
            <a:r>
              <a:rPr lang="zh-TW" altLang="en-US" baseline="0" dirty="0" smtClean="0"/>
              <a:t> 嘉南藥理 國北護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02350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408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往年的錄取分數</a:t>
            </a:r>
            <a:r>
              <a:rPr lang="en-US" altLang="zh-TW" dirty="0" smtClean="0"/>
              <a:t>】【</a:t>
            </a:r>
            <a:r>
              <a:rPr lang="zh-TW" altLang="en-US" dirty="0" smtClean="0"/>
              <a:t>實例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94518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2651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119817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往年的錄取分數</a:t>
            </a:r>
            <a:r>
              <a:rPr lang="en-US" altLang="zh-TW" dirty="0" smtClean="0"/>
              <a:t>】【</a:t>
            </a:r>
            <a:r>
              <a:rPr lang="zh-TW" altLang="en-US" dirty="0" smtClean="0"/>
              <a:t>實例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08791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09981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往年的錄取分數</a:t>
            </a:r>
            <a:r>
              <a:rPr lang="en-US" altLang="zh-TW" dirty="0" smtClean="0"/>
              <a:t>】【</a:t>
            </a:r>
            <a:r>
              <a:rPr lang="zh-TW" altLang="en-US" dirty="0" smtClean="0"/>
              <a:t>實例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78301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4229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107216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87659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68436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251100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42202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11981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11981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961674-FFE2-44D0-9D75-08C535A914E3}" type="slidenum">
              <a:rPr lang="zh-CN" altLang="en-US" smtClean="0"/>
              <a:pPr>
                <a:defRPr/>
              </a:pPr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31174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3220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11981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1306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配合</a:t>
            </a:r>
            <a:r>
              <a:rPr lang="en-US" altLang="zh-TW" dirty="0" smtClean="0"/>
              <a:t>【</a:t>
            </a:r>
            <a:r>
              <a:rPr lang="zh-TW" altLang="en-US" dirty="0" smtClean="0"/>
              <a:t>志願填寫表</a:t>
            </a:r>
            <a:r>
              <a:rPr lang="en-US" altLang="zh-TW" dirty="0" smtClean="0"/>
              <a:t>】【</a:t>
            </a:r>
            <a:r>
              <a:rPr lang="zh-TW" altLang="en-US" dirty="0" smtClean="0"/>
              <a:t>五標換算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5172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配合</a:t>
            </a:r>
            <a:r>
              <a:rPr lang="en-US" altLang="zh-TW" dirty="0" smtClean="0"/>
              <a:t>【</a:t>
            </a:r>
            <a:r>
              <a:rPr lang="zh-TW" altLang="en-US" dirty="0" smtClean="0"/>
              <a:t>志願填寫表</a:t>
            </a:r>
            <a:r>
              <a:rPr lang="en-US" altLang="zh-TW" dirty="0" smtClean="0"/>
              <a:t>】【</a:t>
            </a:r>
            <a:r>
              <a:rPr lang="zh-TW" altLang="en-US" dirty="0" smtClean="0"/>
              <a:t>五標換算</a:t>
            </a:r>
            <a:r>
              <a:rPr lang="en-US" altLang="zh-TW" dirty="0" smtClean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9F3A5-F457-492E-8D1D-D0C388B7825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9843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37"/>
          <p:cNvSpPr txBox="1"/>
          <p:nvPr userDrawn="1"/>
        </p:nvSpPr>
        <p:spPr>
          <a:xfrm>
            <a:off x="324322" y="196280"/>
            <a:ext cx="2503076" cy="374375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zh-CN" alt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點擊添加相關標題文字</a:t>
            </a:r>
            <a:endParaRPr lang="zh-CN" altLang="en-US" sz="18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文本框 38"/>
          <p:cNvSpPr txBox="1"/>
          <p:nvPr userDrawn="1"/>
        </p:nvSpPr>
        <p:spPr>
          <a:xfrm>
            <a:off x="324322" y="489012"/>
            <a:ext cx="1939524" cy="282042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278"/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6381876"/>
      </p:ext>
    </p:extLst>
  </p:cSld>
  <p:clrMapOvr>
    <a:masterClrMapping/>
  </p:clrMapOvr>
  <p:transition spd="med" advClick="0" advTm="0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265159" y="257176"/>
            <a:ext cx="1138979" cy="269309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pPr defTabSz="685795">
              <a:defRPr/>
            </a:pPr>
            <a:r>
              <a: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265159" y="465139"/>
            <a:ext cx="1196489" cy="207753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pPr defTabSz="685795">
              <a:defRPr/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257176"/>
            <a:ext cx="160366" cy="417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anchor="ctr"/>
          <a:lstStyle/>
          <a:p>
            <a:pPr algn="ctr" defTabSz="685795">
              <a:defRPr/>
            </a:pPr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2020/2/26</a:t>
            </a:fld>
            <a:endParaRPr lang="zh-CN" altLang="en-US" dirty="0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med" advClick="0" advTm="0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265159" y="257176"/>
            <a:ext cx="1138979" cy="269309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pPr defTabSz="685795">
              <a:defRPr/>
            </a:pPr>
            <a:r>
              <a:rPr lang="zh-CN" altLang="en-US" sz="1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工作完成情況</a:t>
            </a:r>
            <a:endParaRPr lang="zh-CN" altLang="en-US" sz="13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文本框 33"/>
          <p:cNvSpPr txBox="1"/>
          <p:nvPr userDrawn="1"/>
        </p:nvSpPr>
        <p:spPr>
          <a:xfrm>
            <a:off x="265159" y="465139"/>
            <a:ext cx="858256" cy="207753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pPr defTabSz="685795">
              <a:defRPr/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Job completion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257176"/>
            <a:ext cx="160366" cy="417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anchor="ctr"/>
          <a:lstStyle/>
          <a:p>
            <a:pPr algn="ctr" defTabSz="685795">
              <a:defRPr/>
            </a:pPr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2020/2/26</a:t>
            </a:fld>
            <a:endParaRPr lang="zh-CN" altLang="en-US" dirty="0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med" advClick="0" advTm="0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265159" y="257176"/>
            <a:ext cx="1138979" cy="269309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pPr defTabSz="685795">
              <a:defRPr/>
            </a:pPr>
            <a:r>
              <a:rPr lang="zh-CN" altLang="en-US" sz="1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成功專案展示</a:t>
            </a:r>
            <a:endParaRPr lang="zh-CN" altLang="en-US" sz="13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文本框 33"/>
          <p:cNvSpPr txBox="1"/>
          <p:nvPr userDrawn="1"/>
        </p:nvSpPr>
        <p:spPr>
          <a:xfrm>
            <a:off x="265159" y="465139"/>
            <a:ext cx="1606858" cy="207753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pPr defTabSz="685795">
              <a:defRPr/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Successful project presentation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257176"/>
            <a:ext cx="160366" cy="417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anchor="ctr"/>
          <a:lstStyle/>
          <a:p>
            <a:pPr algn="ctr" defTabSz="685795">
              <a:defRPr/>
            </a:pPr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2020/2/26</a:t>
            </a:fld>
            <a:endParaRPr lang="zh-CN" altLang="en-US" dirty="0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med" advClick="0" advTm="0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265159" y="257176"/>
            <a:ext cx="1138979" cy="269309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pPr defTabSz="685795">
              <a:defRPr/>
            </a:pPr>
            <a:r>
              <a:rPr lang="zh-CN" altLang="en-US" sz="1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明年工作計畫</a:t>
            </a:r>
            <a:endParaRPr lang="zh-CN" altLang="en-US" sz="13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文本框 33"/>
          <p:cNvSpPr txBox="1"/>
          <p:nvPr userDrawn="1"/>
        </p:nvSpPr>
        <p:spPr>
          <a:xfrm>
            <a:off x="265159" y="465139"/>
            <a:ext cx="1209313" cy="207753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pPr defTabSz="685795">
              <a:defRPr/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Work plan for next yea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257176"/>
            <a:ext cx="160366" cy="417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anchor="ctr"/>
          <a:lstStyle/>
          <a:p>
            <a:pPr algn="ctr" defTabSz="685795">
              <a:defRPr/>
            </a:pPr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2020/2/26</a:t>
            </a:fld>
            <a:endParaRPr lang="zh-CN" altLang="en-US" dirty="0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</p:cSld>
  <p:clrMapOvr>
    <a:masterClrMapping/>
  </p:clrMapOvr>
  <p:transition spd="med" advClick="0" advTm="0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981" y="205683"/>
            <a:ext cx="8231627" cy="85751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981" y="1200823"/>
            <a:ext cx="8231627" cy="3395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2020/2/26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33288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" y="0"/>
            <a:ext cx="9145087" cy="5145088"/>
          </a:xfrm>
          <a:prstGeom prst="rect">
            <a:avLst/>
          </a:prstGeom>
        </p:spPr>
      </p:pic>
      <p:grpSp>
        <p:nvGrpSpPr>
          <p:cNvPr id="2" name="组合 3"/>
          <p:cNvGrpSpPr/>
          <p:nvPr userDrawn="1"/>
        </p:nvGrpSpPr>
        <p:grpSpPr bwMode="auto">
          <a:xfrm flipH="1">
            <a:off x="-1" y="248094"/>
            <a:ext cx="1797478" cy="507363"/>
            <a:chOff x="2370576" y="533400"/>
            <a:chExt cx="2417494" cy="675969"/>
          </a:xfrm>
          <a:solidFill>
            <a:srgbClr val="EE1C39"/>
          </a:solidFill>
        </p:grpSpPr>
        <p:sp>
          <p:nvSpPr>
            <p:cNvPr id="3" name="矩形 2"/>
            <p:cNvSpPr/>
            <p:nvPr/>
          </p:nvSpPr>
          <p:spPr>
            <a:xfrm>
              <a:off x="2738030" y="533400"/>
              <a:ext cx="2050040" cy="67596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 dirty="0">
                <a:cs typeface="+mn-ea"/>
                <a:sym typeface="+mn-lt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2370576" y="533400"/>
              <a:ext cx="623734" cy="6759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00" dirty="0">
                <a:cs typeface="+mn-ea"/>
                <a:sym typeface="+mn-lt"/>
              </a:endParaRPr>
            </a:p>
          </p:txBody>
        </p:sp>
      </p:grpSp>
      <p:sp>
        <p:nvSpPr>
          <p:cNvPr id="6" name="文本框 12"/>
          <p:cNvSpPr txBox="1">
            <a:spLocks noChangeArrowheads="1"/>
          </p:cNvSpPr>
          <p:nvPr userDrawn="1"/>
        </p:nvSpPr>
        <p:spPr bwMode="auto">
          <a:xfrm>
            <a:off x="-1" y="370410"/>
            <a:ext cx="1796402" cy="61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9pPr>
          </a:lstStyle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點擊添加相關標題文字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808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5BB0-5039-4772-BA32-7EB2800DE50A}" type="datetimeFigureOut">
              <a:rPr lang="zh-TW" altLang="en-US" smtClean="0"/>
              <a:t>2020/2/26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68E7-006B-42B0-B8E0-EE2AF86B17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476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901" y="274420"/>
            <a:ext cx="7887787" cy="993783"/>
          </a:xfrm>
          <a:prstGeom prst="rect">
            <a:avLst/>
          </a:prstGeom>
        </p:spPr>
        <p:txBody>
          <a:bodyPr vert="horz" lIns="65032" tIns="32516" rIns="65032" bIns="32516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901" y="1369841"/>
            <a:ext cx="7887787" cy="3264804"/>
          </a:xfrm>
          <a:prstGeom prst="rect">
            <a:avLst/>
          </a:prstGeom>
        </p:spPr>
        <p:txBody>
          <a:bodyPr vert="horz" lIns="65032" tIns="32516" rIns="65032" bIns="32516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901" y="4769032"/>
            <a:ext cx="2057193" cy="273290"/>
          </a:xfrm>
          <a:prstGeom prst="rect">
            <a:avLst/>
          </a:prstGeom>
        </p:spPr>
        <p:txBody>
          <a:bodyPr vert="horz" lIns="65032" tIns="32516" rIns="65032" bIns="32516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pPr/>
              <a:t>2020/2/26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36" y="4769032"/>
            <a:ext cx="3086918" cy="273290"/>
          </a:xfrm>
          <a:prstGeom prst="rect">
            <a:avLst/>
          </a:prstGeom>
        </p:spPr>
        <p:txBody>
          <a:bodyPr vert="horz" lIns="65032" tIns="32516" rIns="65032" bIns="32516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496" y="4769032"/>
            <a:ext cx="2057193" cy="273290"/>
          </a:xfrm>
          <a:prstGeom prst="rect">
            <a:avLst/>
          </a:prstGeom>
        </p:spPr>
        <p:txBody>
          <a:bodyPr vert="horz" lIns="65032" tIns="32516" rIns="65032" bIns="32516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897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83" r:id="rId2"/>
    <p:sldLayoutId id="2147483984" r:id="rId3"/>
    <p:sldLayoutId id="2147483985" r:id="rId4"/>
    <p:sldLayoutId id="2147483986" r:id="rId5"/>
    <p:sldLayoutId id="2147483980" r:id="rId6"/>
    <p:sldLayoutId id="2147483981" r:id="rId7"/>
    <p:sldLayoutId id="2147483987" r:id="rId8"/>
    <p:sldLayoutId id="2147484000" r:id="rId9"/>
  </p:sldLayoutIdLst>
  <p:transition spd="med" advClick="0" advTm="0">
    <p:push dir="r"/>
  </p:transition>
  <p:txStyles>
    <p:titleStyle>
      <a:lvl1pPr algn="l" defTabSz="650321" rtl="0" eaLnBrk="1" latinLnBrk="0" hangingPunct="1">
        <a:lnSpc>
          <a:spcPct val="90000"/>
        </a:lnSpc>
        <a:spcBef>
          <a:spcPct val="0"/>
        </a:spcBef>
        <a:buNone/>
        <a:defRPr sz="3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580" indent="-162580" algn="l" defTabSz="650321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7741" indent="-162580" algn="l" defTabSz="650321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12902" indent="-162580" algn="l" defTabSz="650321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38062" indent="-162580" algn="l" defTabSz="650321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223" indent="-162580" algn="l" defTabSz="650321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88384" indent="-162580" algn="l" defTabSz="650321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113544" indent="-162580" algn="l" defTabSz="650321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438705" indent="-162580" algn="l" defTabSz="650321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63865" indent="-162580" algn="l" defTabSz="650321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032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5161" algn="l" defTabSz="65032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0321" algn="l" defTabSz="65032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5482" algn="l" defTabSz="65032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0643" algn="l" defTabSz="65032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25803" algn="l" defTabSz="65032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0964" algn="l" defTabSz="65032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76124" algn="l" defTabSz="65032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1285" algn="l" defTabSz="65032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ctv.ntut.edu.tw/caac/contents.php?academicYear=109&amp;subId=109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hs.1111.com.tw/testAnalysis.aspx?type=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hyperlink" Target="109-108&#23416;&#24180;&#24230;&#22823;&#23416;&#23416;&#21147;&#28204;&#39511;%20&#20116;&#27161;&#23565;&#29031;&#34920;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s.1111.com.tw/testAnalysis.aspx?type=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hyperlink" Target="109-108&#21508;&#31185;&#32026;&#20998;&#20154;&#25976;&#30334;&#20998;&#27604;&#32047;&#35336;&#34920;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niversity-tw.ldkrsi.men/#gsc.tab=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2.jpeg"/><Relationship Id="rId2" Type="http://schemas.openxmlformats.org/officeDocument/2006/relationships/tags" Target="../tags/tag3.xml"/><Relationship Id="rId16" Type="http://schemas.openxmlformats.org/officeDocument/2006/relationships/notesSlide" Target="../notesSlides/notesSlide2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hs.1111.com.tw/collegeFavorit.aspx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cac.edu.tw/apply109/system/109ColQrytk4p_forapply_os92k5w/TotalComDataShow.htm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c.edu.tw/apply109/system/109ColQrytk4p_forapply_os92k5w/gsd_search_php.php?part=part_2&amp;gsd_type=1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104.com.tw/area/freshman/seniors" TargetMode="External"/><Relationship Id="rId13" Type="http://schemas.openxmlformats.org/officeDocument/2006/relationships/hyperlink" Target="https://collego.ceec.edu.tw/" TargetMode="External"/><Relationship Id="rId3" Type="http://schemas.openxmlformats.org/officeDocument/2006/relationships/hyperlink" Target="https://ioh.tw/" TargetMode="External"/><Relationship Id="rId7" Type="http://schemas.openxmlformats.org/officeDocument/2006/relationships/hyperlink" Target="https://www.com.tw/cross/ap.html" TargetMode="External"/><Relationship Id="rId12" Type="http://schemas.openxmlformats.org/officeDocument/2006/relationships/hyperlink" Target="https://university-tw.ldkrsi.men/#gsc.tab=0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hs.1111.com.tw/testAnalysisType.aspx?agent=op_gap_testAnalysis_points_a&amp;gclid=Cj0KCQiAqNPyBRCjARIsAKA-WFyalXvuphIfNkV3eAmfdYqnvzXQBepik5uYeuqiZU5v6sEPjqrEMSwaAsJfEALw_wcB" TargetMode="External"/><Relationship Id="rId11" Type="http://schemas.openxmlformats.org/officeDocument/2006/relationships/hyperlink" Target="https://www.cac.edu.tw/star109/index.php" TargetMode="External"/><Relationship Id="rId5" Type="http://schemas.openxmlformats.org/officeDocument/2006/relationships/hyperlink" Target="https://urschool.org/" TargetMode="External"/><Relationship Id="rId10" Type="http://schemas.openxmlformats.org/officeDocument/2006/relationships/hyperlink" Target="https://www.uac.edu.tw/" TargetMode="External"/><Relationship Id="rId4" Type="http://schemas.openxmlformats.org/officeDocument/2006/relationships/hyperlink" Target="https://university.1111.com.tw/" TargetMode="External"/><Relationship Id="rId9" Type="http://schemas.openxmlformats.org/officeDocument/2006/relationships/hyperlink" Target="https://www.cac.edu.tw/apply109/index.php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c.edu.tw/apply109/index.ph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jctv.ntut.edu.tw/caac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u.edu.tw/var/file/0/1000/img/259/109-U891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rdrc.mnd.gov.tw/userfiles/files/01%E8%BB%8D%E4%BA%8B%E5%AD%B8%E6%A0%A1%E6%AD%A3%E6%9C%9F%E7%8F%AD/109%E5%AD%B8%E5%B9%B4%E5%BA%A6%E8%BB%8D%E6%A0%A1%E6%AD%A3%E6%9C%9F%E7%8F%AD%E6%8B%9B%E7%94%9F%E7%B0%A1%E7%AB%A0(%E5%85%AC%E5%91%8A%E7%89%88).pdf" TargetMode="External"/><Relationship Id="rId4" Type="http://schemas.openxmlformats.org/officeDocument/2006/relationships/hyperlink" Target="https://exam.tpa.edu.tw/p/406-1022-6080,r11.php?Lang=zh-t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ac.edu.tw/apply109/query.php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cac.edu.tw/apply109/query.php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ac.edu.tw/apply109/system/109ColQrytk4p_forapply_os92k5w/html/109_006162.ht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ctv.ntut.edu.tw/caac/contents.php?academicYear=109&amp;subId=109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新建文件夹 (3)\17577f82066f5c6副本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514826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396330" y="412304"/>
            <a:ext cx="8280920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原创设计师QQ598969553      _5"/>
          <p:cNvSpPr>
            <a:spLocks noChangeArrowheads="1"/>
          </p:cNvSpPr>
          <p:nvPr/>
        </p:nvSpPr>
        <p:spPr bwMode="auto">
          <a:xfrm>
            <a:off x="1239342" y="2264767"/>
            <a:ext cx="666849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zh-TW" altLang="en-US" sz="4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rgbClr val="FFC000">
                      <a:alpha val="60000"/>
                    </a:srgbClr>
                  </a:glow>
                </a:effectLst>
                <a:latin typeface="+mj-ea"/>
                <a:ea typeface="+mj-ea"/>
                <a:cs typeface="宋体" pitchFamily="2" charset="-122"/>
              </a:rPr>
              <a:t>個人申請</a:t>
            </a:r>
            <a:r>
              <a:rPr lang="zh-TW" alt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宋体" pitchFamily="2" charset="-122"/>
              </a:rPr>
              <a:t>選填志願原則與策略</a:t>
            </a:r>
            <a:endParaRPr lang="en-US" altLang="zh-CN" sz="40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宋体" pitchFamily="2" charset="-122"/>
            </a:endParaRPr>
          </a:p>
        </p:txBody>
      </p:sp>
      <p:sp>
        <p:nvSpPr>
          <p:cNvPr id="18" name="原创设计师QQ598969553      _7"/>
          <p:cNvSpPr>
            <a:spLocks noChangeShapeType="1"/>
          </p:cNvSpPr>
          <p:nvPr/>
        </p:nvSpPr>
        <p:spPr bwMode="auto">
          <a:xfrm>
            <a:off x="3096955" y="3227605"/>
            <a:ext cx="2953263" cy="0"/>
          </a:xfrm>
          <a:prstGeom prst="line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58" tIns="45729" rIns="91458" bIns="45729"/>
          <a:lstStyle/>
          <a:p>
            <a:pPr>
              <a:defRPr/>
            </a:pPr>
            <a:endParaRPr lang="zh-CN" altLang="en-US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</p:txBody>
      </p:sp>
      <p:sp>
        <p:nvSpPr>
          <p:cNvPr id="19" name="原创设计师QQ598969553      _8"/>
          <p:cNvSpPr>
            <a:spLocks noChangeArrowheads="1"/>
          </p:cNvSpPr>
          <p:nvPr/>
        </p:nvSpPr>
        <p:spPr bwMode="auto">
          <a:xfrm>
            <a:off x="3096956" y="3311768"/>
            <a:ext cx="2953263" cy="15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Font typeface="Arial" charset="0"/>
              <a:buNone/>
            </a:pP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●</a:t>
            </a:r>
            <a:r>
              <a:rPr lang="zh-TW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北大高中</a:t>
            </a: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  </a:t>
            </a:r>
            <a:r>
              <a:rPr lang="zh-TW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輔導教師</a:t>
            </a: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  </a:t>
            </a:r>
            <a:r>
              <a:rPr lang="zh-TW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王柏翔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20" name="原创设计师QQ598969553      _12"/>
          <p:cNvSpPr>
            <a:spLocks noChangeArrowheads="1"/>
          </p:cNvSpPr>
          <p:nvPr/>
        </p:nvSpPr>
        <p:spPr bwMode="auto">
          <a:xfrm>
            <a:off x="2853566" y="1646177"/>
            <a:ext cx="346248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TW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宋体" charset="-122"/>
              </a:rPr>
              <a:t>109</a:t>
            </a:r>
            <a:r>
              <a:rPr lang="zh-TW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宋体" charset="-122"/>
              </a:rPr>
              <a:t>大學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宋体" charset="-122"/>
              </a:rPr>
              <a:t>甄選入學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661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667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3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85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350"/>
                            </p:stCondLst>
                            <p:childTnLst>
                              <p:par>
                                <p:cTn id="3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667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/>
      <p:bldP spid="19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4" y="1276400"/>
            <a:ext cx="8784962" cy="1945528"/>
          </a:xfrm>
          <a:prstGeom prst="rect">
            <a:avLst/>
          </a:prstGeom>
        </p:spPr>
      </p:pic>
      <p:grpSp>
        <p:nvGrpSpPr>
          <p:cNvPr id="19" name="群組 18"/>
          <p:cNvGrpSpPr/>
          <p:nvPr/>
        </p:nvGrpSpPr>
        <p:grpSpPr>
          <a:xfrm>
            <a:off x="4932834" y="122218"/>
            <a:ext cx="566948" cy="548032"/>
            <a:chOff x="6151120" y="2360825"/>
            <a:chExt cx="566948" cy="548032"/>
          </a:xfrm>
        </p:grpSpPr>
        <p:sp>
          <p:nvSpPr>
            <p:cNvPr id="13" name="Rounded Rectangle 12"/>
            <p:cNvSpPr/>
            <p:nvPr/>
          </p:nvSpPr>
          <p:spPr>
            <a:xfrm>
              <a:off x="6151120" y="2360825"/>
              <a:ext cx="566948" cy="54803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" name="Group 18"/>
            <p:cNvGrpSpPr/>
            <p:nvPr/>
          </p:nvGrpSpPr>
          <p:grpSpPr>
            <a:xfrm>
              <a:off x="6239933" y="2442600"/>
              <a:ext cx="389321" cy="386729"/>
              <a:chOff x="1979613" y="3067051"/>
              <a:chExt cx="231775" cy="230188"/>
            </a:xfrm>
            <a:solidFill>
              <a:schemeClr val="bg1"/>
            </a:solidFill>
          </p:grpSpPr>
          <p:sp>
            <p:nvSpPr>
              <p:cNvPr id="20" name="Freeform 38"/>
              <p:cNvSpPr>
                <a:spLocks noEditPoints="1"/>
              </p:cNvSpPr>
              <p:nvPr/>
            </p:nvSpPr>
            <p:spPr bwMode="auto">
              <a:xfrm>
                <a:off x="1979613" y="3067051"/>
                <a:ext cx="231775" cy="230188"/>
              </a:xfrm>
              <a:custGeom>
                <a:avLst/>
                <a:gdLst>
                  <a:gd name="T0" fmla="*/ 61 w 122"/>
                  <a:gd name="T1" fmla="*/ 0 h 122"/>
                  <a:gd name="T2" fmla="*/ 0 w 122"/>
                  <a:gd name="T3" fmla="*/ 61 h 122"/>
                  <a:gd name="T4" fmla="*/ 61 w 122"/>
                  <a:gd name="T5" fmla="*/ 122 h 122"/>
                  <a:gd name="T6" fmla="*/ 122 w 122"/>
                  <a:gd name="T7" fmla="*/ 61 h 122"/>
                  <a:gd name="T8" fmla="*/ 61 w 122"/>
                  <a:gd name="T9" fmla="*/ 0 h 122"/>
                  <a:gd name="T10" fmla="*/ 64 w 122"/>
                  <a:gd name="T11" fmla="*/ 109 h 122"/>
                  <a:gd name="T12" fmla="*/ 64 w 122"/>
                  <a:gd name="T13" fmla="*/ 102 h 122"/>
                  <a:gd name="T14" fmla="*/ 57 w 122"/>
                  <a:gd name="T15" fmla="*/ 102 h 122"/>
                  <a:gd name="T16" fmla="*/ 57 w 122"/>
                  <a:gd name="T17" fmla="*/ 109 h 122"/>
                  <a:gd name="T18" fmla="*/ 29 w 122"/>
                  <a:gd name="T19" fmla="*/ 97 h 122"/>
                  <a:gd name="T20" fmla="*/ 28 w 122"/>
                  <a:gd name="T21" fmla="*/ 97 h 122"/>
                  <a:gd name="T22" fmla="*/ 27 w 122"/>
                  <a:gd name="T23" fmla="*/ 95 h 122"/>
                  <a:gd name="T24" fmla="*/ 25 w 122"/>
                  <a:gd name="T25" fmla="*/ 93 h 122"/>
                  <a:gd name="T26" fmla="*/ 24 w 122"/>
                  <a:gd name="T27" fmla="*/ 93 h 122"/>
                  <a:gd name="T28" fmla="*/ 13 w 122"/>
                  <a:gd name="T29" fmla="*/ 65 h 122"/>
                  <a:gd name="T30" fmla="*/ 20 w 122"/>
                  <a:gd name="T31" fmla="*/ 65 h 122"/>
                  <a:gd name="T32" fmla="*/ 20 w 122"/>
                  <a:gd name="T33" fmla="*/ 58 h 122"/>
                  <a:gd name="T34" fmla="*/ 13 w 122"/>
                  <a:gd name="T35" fmla="*/ 58 h 122"/>
                  <a:gd name="T36" fmla="*/ 57 w 122"/>
                  <a:gd name="T37" fmla="*/ 13 h 122"/>
                  <a:gd name="T38" fmla="*/ 57 w 122"/>
                  <a:gd name="T39" fmla="*/ 20 h 122"/>
                  <a:gd name="T40" fmla="*/ 64 w 122"/>
                  <a:gd name="T41" fmla="*/ 20 h 122"/>
                  <a:gd name="T42" fmla="*/ 64 w 122"/>
                  <a:gd name="T43" fmla="*/ 13 h 122"/>
                  <a:gd name="T44" fmla="*/ 83 w 122"/>
                  <a:gd name="T45" fmla="*/ 18 h 122"/>
                  <a:gd name="T46" fmla="*/ 83 w 122"/>
                  <a:gd name="T47" fmla="*/ 19 h 122"/>
                  <a:gd name="T48" fmla="*/ 86 w 122"/>
                  <a:gd name="T49" fmla="*/ 21 h 122"/>
                  <a:gd name="T50" fmla="*/ 87 w 122"/>
                  <a:gd name="T51" fmla="*/ 21 h 122"/>
                  <a:gd name="T52" fmla="*/ 90 w 122"/>
                  <a:gd name="T53" fmla="*/ 23 h 122"/>
                  <a:gd name="T54" fmla="*/ 91 w 122"/>
                  <a:gd name="T55" fmla="*/ 24 h 122"/>
                  <a:gd name="T56" fmla="*/ 93 w 122"/>
                  <a:gd name="T57" fmla="*/ 26 h 122"/>
                  <a:gd name="T58" fmla="*/ 94 w 122"/>
                  <a:gd name="T59" fmla="*/ 27 h 122"/>
                  <a:gd name="T60" fmla="*/ 96 w 122"/>
                  <a:gd name="T61" fmla="*/ 29 h 122"/>
                  <a:gd name="T62" fmla="*/ 98 w 122"/>
                  <a:gd name="T63" fmla="*/ 31 h 122"/>
                  <a:gd name="T64" fmla="*/ 99 w 122"/>
                  <a:gd name="T65" fmla="*/ 32 h 122"/>
                  <a:gd name="T66" fmla="*/ 101 w 122"/>
                  <a:gd name="T67" fmla="*/ 35 h 122"/>
                  <a:gd name="T68" fmla="*/ 101 w 122"/>
                  <a:gd name="T69" fmla="*/ 36 h 122"/>
                  <a:gd name="T70" fmla="*/ 103 w 122"/>
                  <a:gd name="T71" fmla="*/ 39 h 122"/>
                  <a:gd name="T72" fmla="*/ 103 w 122"/>
                  <a:gd name="T73" fmla="*/ 39 h 122"/>
                  <a:gd name="T74" fmla="*/ 108 w 122"/>
                  <a:gd name="T75" fmla="*/ 58 h 122"/>
                  <a:gd name="T76" fmla="*/ 102 w 122"/>
                  <a:gd name="T77" fmla="*/ 58 h 122"/>
                  <a:gd name="T78" fmla="*/ 102 w 122"/>
                  <a:gd name="T79" fmla="*/ 65 h 122"/>
                  <a:gd name="T80" fmla="*/ 108 w 122"/>
                  <a:gd name="T81" fmla="*/ 65 h 122"/>
                  <a:gd name="T82" fmla="*/ 64 w 122"/>
                  <a:gd name="T83" fmla="*/ 109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2" h="122">
                    <a:moveTo>
                      <a:pt x="61" y="0"/>
                    </a:moveTo>
                    <a:cubicBezTo>
                      <a:pt x="27" y="0"/>
                      <a:pt x="0" y="27"/>
                      <a:pt x="0" y="61"/>
                    </a:cubicBezTo>
                    <a:cubicBezTo>
                      <a:pt x="0" y="95"/>
                      <a:pt x="27" y="122"/>
                      <a:pt x="61" y="122"/>
                    </a:cubicBezTo>
                    <a:cubicBezTo>
                      <a:pt x="94" y="122"/>
                      <a:pt x="122" y="95"/>
                      <a:pt x="122" y="61"/>
                    </a:cubicBezTo>
                    <a:cubicBezTo>
                      <a:pt x="122" y="27"/>
                      <a:pt x="94" y="0"/>
                      <a:pt x="61" y="0"/>
                    </a:cubicBezTo>
                    <a:close/>
                    <a:moveTo>
                      <a:pt x="64" y="109"/>
                    </a:moveTo>
                    <a:cubicBezTo>
                      <a:pt x="64" y="102"/>
                      <a:pt x="64" y="102"/>
                      <a:pt x="64" y="102"/>
                    </a:cubicBezTo>
                    <a:cubicBezTo>
                      <a:pt x="57" y="102"/>
                      <a:pt x="57" y="102"/>
                      <a:pt x="57" y="102"/>
                    </a:cubicBezTo>
                    <a:cubicBezTo>
                      <a:pt x="57" y="109"/>
                      <a:pt x="57" y="109"/>
                      <a:pt x="57" y="109"/>
                    </a:cubicBezTo>
                    <a:cubicBezTo>
                      <a:pt x="46" y="108"/>
                      <a:pt x="37" y="104"/>
                      <a:pt x="29" y="97"/>
                    </a:cubicBezTo>
                    <a:cubicBezTo>
                      <a:pt x="29" y="97"/>
                      <a:pt x="29" y="97"/>
                      <a:pt x="28" y="97"/>
                    </a:cubicBezTo>
                    <a:cubicBezTo>
                      <a:pt x="28" y="96"/>
                      <a:pt x="27" y="96"/>
                      <a:pt x="27" y="95"/>
                    </a:cubicBezTo>
                    <a:cubicBezTo>
                      <a:pt x="26" y="95"/>
                      <a:pt x="25" y="94"/>
                      <a:pt x="25" y="93"/>
                    </a:cubicBezTo>
                    <a:cubicBezTo>
                      <a:pt x="25" y="93"/>
                      <a:pt x="25" y="93"/>
                      <a:pt x="24" y="93"/>
                    </a:cubicBezTo>
                    <a:cubicBezTo>
                      <a:pt x="18" y="85"/>
                      <a:pt x="13" y="75"/>
                      <a:pt x="13" y="65"/>
                    </a:cubicBezTo>
                    <a:cubicBezTo>
                      <a:pt x="20" y="65"/>
                      <a:pt x="20" y="65"/>
                      <a:pt x="20" y="65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5" y="34"/>
                      <a:pt x="33" y="15"/>
                      <a:pt x="57" y="13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4" y="13"/>
                      <a:pt x="64" y="13"/>
                      <a:pt x="64" y="13"/>
                    </a:cubicBezTo>
                    <a:cubicBezTo>
                      <a:pt x="71" y="14"/>
                      <a:pt x="77" y="16"/>
                      <a:pt x="83" y="18"/>
                    </a:cubicBezTo>
                    <a:cubicBezTo>
                      <a:pt x="83" y="19"/>
                      <a:pt x="83" y="19"/>
                      <a:pt x="83" y="19"/>
                    </a:cubicBezTo>
                    <a:cubicBezTo>
                      <a:pt x="84" y="19"/>
                      <a:pt x="85" y="20"/>
                      <a:pt x="86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8" y="22"/>
                      <a:pt x="89" y="22"/>
                      <a:pt x="90" y="23"/>
                    </a:cubicBezTo>
                    <a:cubicBezTo>
                      <a:pt x="90" y="23"/>
                      <a:pt x="91" y="24"/>
                      <a:pt x="91" y="24"/>
                    </a:cubicBezTo>
                    <a:cubicBezTo>
                      <a:pt x="92" y="25"/>
                      <a:pt x="92" y="25"/>
                      <a:pt x="93" y="26"/>
                    </a:cubicBezTo>
                    <a:cubicBezTo>
                      <a:pt x="94" y="26"/>
                      <a:pt x="94" y="27"/>
                      <a:pt x="94" y="27"/>
                    </a:cubicBezTo>
                    <a:cubicBezTo>
                      <a:pt x="95" y="28"/>
                      <a:pt x="96" y="28"/>
                      <a:pt x="96" y="29"/>
                    </a:cubicBezTo>
                    <a:cubicBezTo>
                      <a:pt x="97" y="29"/>
                      <a:pt x="97" y="30"/>
                      <a:pt x="98" y="31"/>
                    </a:cubicBezTo>
                    <a:cubicBezTo>
                      <a:pt x="98" y="31"/>
                      <a:pt x="98" y="32"/>
                      <a:pt x="99" y="32"/>
                    </a:cubicBezTo>
                    <a:cubicBezTo>
                      <a:pt x="99" y="33"/>
                      <a:pt x="100" y="34"/>
                      <a:pt x="101" y="35"/>
                    </a:cubicBezTo>
                    <a:cubicBezTo>
                      <a:pt x="101" y="35"/>
                      <a:pt x="101" y="35"/>
                      <a:pt x="101" y="36"/>
                    </a:cubicBezTo>
                    <a:cubicBezTo>
                      <a:pt x="102" y="37"/>
                      <a:pt x="103" y="38"/>
                      <a:pt x="103" y="39"/>
                    </a:cubicBezTo>
                    <a:cubicBezTo>
                      <a:pt x="103" y="39"/>
                      <a:pt x="103" y="39"/>
                      <a:pt x="103" y="39"/>
                    </a:cubicBezTo>
                    <a:cubicBezTo>
                      <a:pt x="106" y="45"/>
                      <a:pt x="108" y="51"/>
                      <a:pt x="108" y="58"/>
                    </a:cubicBezTo>
                    <a:cubicBezTo>
                      <a:pt x="102" y="58"/>
                      <a:pt x="102" y="58"/>
                      <a:pt x="102" y="58"/>
                    </a:cubicBezTo>
                    <a:cubicBezTo>
                      <a:pt x="102" y="65"/>
                      <a:pt x="102" y="65"/>
                      <a:pt x="102" y="65"/>
                    </a:cubicBezTo>
                    <a:cubicBezTo>
                      <a:pt x="108" y="65"/>
                      <a:pt x="108" y="65"/>
                      <a:pt x="108" y="65"/>
                    </a:cubicBezTo>
                    <a:cubicBezTo>
                      <a:pt x="107" y="88"/>
                      <a:pt x="88" y="107"/>
                      <a:pt x="64" y="10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" name="Freeform 39"/>
              <p:cNvSpPr>
                <a:spLocks noEditPoints="1"/>
              </p:cNvSpPr>
              <p:nvPr/>
            </p:nvSpPr>
            <p:spPr bwMode="auto">
              <a:xfrm>
                <a:off x="2063750" y="3125788"/>
                <a:ext cx="69850" cy="98425"/>
              </a:xfrm>
              <a:custGeom>
                <a:avLst/>
                <a:gdLst>
                  <a:gd name="T0" fmla="*/ 9 w 36"/>
                  <a:gd name="T1" fmla="*/ 29 h 52"/>
                  <a:gd name="T2" fmla="*/ 9 w 36"/>
                  <a:gd name="T3" fmla="*/ 29 h 52"/>
                  <a:gd name="T4" fmla="*/ 0 w 36"/>
                  <a:gd name="T5" fmla="*/ 52 h 52"/>
                  <a:gd name="T6" fmla="*/ 20 w 36"/>
                  <a:gd name="T7" fmla="*/ 36 h 52"/>
                  <a:gd name="T8" fmla="*/ 20 w 36"/>
                  <a:gd name="T9" fmla="*/ 36 h 52"/>
                  <a:gd name="T10" fmla="*/ 22 w 36"/>
                  <a:gd name="T11" fmla="*/ 32 h 52"/>
                  <a:gd name="T12" fmla="*/ 36 w 36"/>
                  <a:gd name="T13" fmla="*/ 0 h 52"/>
                  <a:gd name="T14" fmla="*/ 11 w 36"/>
                  <a:gd name="T15" fmla="*/ 25 h 52"/>
                  <a:gd name="T16" fmla="*/ 9 w 36"/>
                  <a:gd name="T17" fmla="*/ 29 h 52"/>
                  <a:gd name="T18" fmla="*/ 16 w 36"/>
                  <a:gd name="T19" fmla="*/ 27 h 52"/>
                  <a:gd name="T20" fmla="*/ 19 w 36"/>
                  <a:gd name="T21" fmla="*/ 30 h 52"/>
                  <a:gd name="T22" fmla="*/ 16 w 36"/>
                  <a:gd name="T23" fmla="*/ 33 h 52"/>
                  <a:gd name="T24" fmla="*/ 13 w 36"/>
                  <a:gd name="T25" fmla="*/ 30 h 52"/>
                  <a:gd name="T26" fmla="*/ 16 w 36"/>
                  <a:gd name="T27" fmla="*/ 2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52">
                    <a:moveTo>
                      <a:pt x="9" y="29"/>
                    </a:moveTo>
                    <a:cubicBezTo>
                      <a:pt x="9" y="29"/>
                      <a:pt x="9" y="29"/>
                      <a:pt x="9" y="2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2" y="35"/>
                      <a:pt x="22" y="33"/>
                      <a:pt x="22" y="32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0" y="26"/>
                      <a:pt x="9" y="27"/>
                      <a:pt x="9" y="29"/>
                    </a:cubicBezTo>
                    <a:close/>
                    <a:moveTo>
                      <a:pt x="16" y="27"/>
                    </a:moveTo>
                    <a:cubicBezTo>
                      <a:pt x="17" y="27"/>
                      <a:pt x="19" y="28"/>
                      <a:pt x="19" y="30"/>
                    </a:cubicBezTo>
                    <a:cubicBezTo>
                      <a:pt x="19" y="32"/>
                      <a:pt x="17" y="33"/>
                      <a:pt x="16" y="33"/>
                    </a:cubicBezTo>
                    <a:cubicBezTo>
                      <a:pt x="14" y="33"/>
                      <a:pt x="13" y="32"/>
                      <a:pt x="13" y="30"/>
                    </a:cubicBezTo>
                    <a:cubicBezTo>
                      <a:pt x="13" y="28"/>
                      <a:pt x="14" y="27"/>
                      <a:pt x="16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auto">
              <a:xfrm>
                <a:off x="2090738" y="3179763"/>
                <a:ext cx="6350" cy="63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群組 22"/>
          <p:cNvGrpSpPr/>
          <p:nvPr/>
        </p:nvGrpSpPr>
        <p:grpSpPr>
          <a:xfrm>
            <a:off x="8317210" y="494995"/>
            <a:ext cx="566948" cy="548032"/>
            <a:chOff x="6151120" y="3168226"/>
            <a:chExt cx="566948" cy="548032"/>
          </a:xfrm>
        </p:grpSpPr>
        <p:sp>
          <p:nvSpPr>
            <p:cNvPr id="14" name="Rounded Rectangle 13"/>
            <p:cNvSpPr/>
            <p:nvPr/>
          </p:nvSpPr>
          <p:spPr>
            <a:xfrm>
              <a:off x="6151120" y="3168226"/>
              <a:ext cx="566948" cy="54803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3" name="Group 22"/>
            <p:cNvGrpSpPr/>
            <p:nvPr/>
          </p:nvGrpSpPr>
          <p:grpSpPr>
            <a:xfrm>
              <a:off x="6266131" y="3309051"/>
              <a:ext cx="320923" cy="309183"/>
              <a:chOff x="4616450" y="1549401"/>
              <a:chExt cx="215900" cy="207963"/>
            </a:xfrm>
            <a:solidFill>
              <a:schemeClr val="bg1"/>
            </a:solidFill>
          </p:grpSpPr>
          <p:sp>
            <p:nvSpPr>
              <p:cNvPr id="24" name="Freeform 6"/>
              <p:cNvSpPr>
                <a:spLocks noEditPoints="1"/>
              </p:cNvSpPr>
              <p:nvPr/>
            </p:nvSpPr>
            <p:spPr bwMode="auto">
              <a:xfrm>
                <a:off x="4616450" y="1549401"/>
                <a:ext cx="215900" cy="207963"/>
              </a:xfrm>
              <a:custGeom>
                <a:avLst/>
                <a:gdLst>
                  <a:gd name="T0" fmla="*/ 124 w 133"/>
                  <a:gd name="T1" fmla="*/ 0 h 127"/>
                  <a:gd name="T2" fmla="*/ 9 w 133"/>
                  <a:gd name="T3" fmla="*/ 0 h 127"/>
                  <a:gd name="T4" fmla="*/ 0 w 133"/>
                  <a:gd name="T5" fmla="*/ 9 h 127"/>
                  <a:gd name="T6" fmla="*/ 0 w 133"/>
                  <a:gd name="T7" fmla="*/ 91 h 127"/>
                  <a:gd name="T8" fmla="*/ 9 w 133"/>
                  <a:gd name="T9" fmla="*/ 100 h 127"/>
                  <a:gd name="T10" fmla="*/ 53 w 133"/>
                  <a:gd name="T11" fmla="*/ 100 h 127"/>
                  <a:gd name="T12" fmla="*/ 39 w 133"/>
                  <a:gd name="T13" fmla="*/ 118 h 127"/>
                  <a:gd name="T14" fmla="*/ 39 w 133"/>
                  <a:gd name="T15" fmla="*/ 127 h 127"/>
                  <a:gd name="T16" fmla="*/ 53 w 133"/>
                  <a:gd name="T17" fmla="*/ 127 h 127"/>
                  <a:gd name="T18" fmla="*/ 80 w 133"/>
                  <a:gd name="T19" fmla="*/ 127 h 127"/>
                  <a:gd name="T20" fmla="*/ 93 w 133"/>
                  <a:gd name="T21" fmla="*/ 127 h 127"/>
                  <a:gd name="T22" fmla="*/ 93 w 133"/>
                  <a:gd name="T23" fmla="*/ 118 h 127"/>
                  <a:gd name="T24" fmla="*/ 80 w 133"/>
                  <a:gd name="T25" fmla="*/ 100 h 127"/>
                  <a:gd name="T26" fmla="*/ 124 w 133"/>
                  <a:gd name="T27" fmla="*/ 100 h 127"/>
                  <a:gd name="T28" fmla="*/ 133 w 133"/>
                  <a:gd name="T29" fmla="*/ 91 h 127"/>
                  <a:gd name="T30" fmla="*/ 133 w 133"/>
                  <a:gd name="T31" fmla="*/ 9 h 127"/>
                  <a:gd name="T32" fmla="*/ 124 w 133"/>
                  <a:gd name="T33" fmla="*/ 0 h 127"/>
                  <a:gd name="T34" fmla="*/ 59 w 133"/>
                  <a:gd name="T35" fmla="*/ 89 h 127"/>
                  <a:gd name="T36" fmla="*/ 67 w 133"/>
                  <a:gd name="T37" fmla="*/ 82 h 127"/>
                  <a:gd name="T38" fmla="*/ 75 w 133"/>
                  <a:gd name="T39" fmla="*/ 89 h 127"/>
                  <a:gd name="T40" fmla="*/ 67 w 133"/>
                  <a:gd name="T41" fmla="*/ 97 h 127"/>
                  <a:gd name="T42" fmla="*/ 59 w 133"/>
                  <a:gd name="T43" fmla="*/ 89 h 127"/>
                  <a:gd name="T44" fmla="*/ 123 w 133"/>
                  <a:gd name="T45" fmla="*/ 79 h 127"/>
                  <a:gd name="T46" fmla="*/ 9 w 133"/>
                  <a:gd name="T47" fmla="*/ 79 h 127"/>
                  <a:gd name="T48" fmla="*/ 9 w 133"/>
                  <a:gd name="T49" fmla="*/ 10 h 127"/>
                  <a:gd name="T50" fmla="*/ 123 w 133"/>
                  <a:gd name="T51" fmla="*/ 10 h 127"/>
                  <a:gd name="T52" fmla="*/ 123 w 133"/>
                  <a:gd name="T53" fmla="*/ 79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3" h="127">
                    <a:moveTo>
                      <a:pt x="124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6"/>
                      <a:pt x="4" y="100"/>
                      <a:pt x="9" y="100"/>
                    </a:cubicBezTo>
                    <a:cubicBezTo>
                      <a:pt x="53" y="100"/>
                      <a:pt x="53" y="100"/>
                      <a:pt x="53" y="100"/>
                    </a:cubicBezTo>
                    <a:cubicBezTo>
                      <a:pt x="53" y="100"/>
                      <a:pt x="55" y="118"/>
                      <a:pt x="39" y="118"/>
                    </a:cubicBezTo>
                    <a:cubicBezTo>
                      <a:pt x="39" y="127"/>
                      <a:pt x="39" y="127"/>
                      <a:pt x="39" y="127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80" y="127"/>
                      <a:pt x="80" y="127"/>
                      <a:pt x="80" y="127"/>
                    </a:cubicBezTo>
                    <a:cubicBezTo>
                      <a:pt x="93" y="127"/>
                      <a:pt x="93" y="127"/>
                      <a:pt x="93" y="127"/>
                    </a:cubicBezTo>
                    <a:cubicBezTo>
                      <a:pt x="93" y="118"/>
                      <a:pt x="93" y="118"/>
                      <a:pt x="93" y="118"/>
                    </a:cubicBezTo>
                    <a:cubicBezTo>
                      <a:pt x="77" y="118"/>
                      <a:pt x="80" y="100"/>
                      <a:pt x="80" y="100"/>
                    </a:cubicBezTo>
                    <a:cubicBezTo>
                      <a:pt x="124" y="100"/>
                      <a:pt x="124" y="100"/>
                      <a:pt x="124" y="100"/>
                    </a:cubicBezTo>
                    <a:cubicBezTo>
                      <a:pt x="129" y="100"/>
                      <a:pt x="133" y="96"/>
                      <a:pt x="133" y="91"/>
                    </a:cubicBezTo>
                    <a:cubicBezTo>
                      <a:pt x="133" y="9"/>
                      <a:pt x="133" y="9"/>
                      <a:pt x="133" y="9"/>
                    </a:cubicBezTo>
                    <a:cubicBezTo>
                      <a:pt x="133" y="4"/>
                      <a:pt x="129" y="0"/>
                      <a:pt x="124" y="0"/>
                    </a:cubicBezTo>
                    <a:close/>
                    <a:moveTo>
                      <a:pt x="59" y="89"/>
                    </a:moveTo>
                    <a:cubicBezTo>
                      <a:pt x="59" y="85"/>
                      <a:pt x="63" y="82"/>
                      <a:pt x="67" y="82"/>
                    </a:cubicBezTo>
                    <a:cubicBezTo>
                      <a:pt x="71" y="82"/>
                      <a:pt x="75" y="85"/>
                      <a:pt x="75" y="89"/>
                    </a:cubicBezTo>
                    <a:cubicBezTo>
                      <a:pt x="75" y="93"/>
                      <a:pt x="71" y="97"/>
                      <a:pt x="67" y="97"/>
                    </a:cubicBezTo>
                    <a:cubicBezTo>
                      <a:pt x="63" y="97"/>
                      <a:pt x="59" y="93"/>
                      <a:pt x="59" y="89"/>
                    </a:cubicBezTo>
                    <a:close/>
                    <a:moveTo>
                      <a:pt x="123" y="79"/>
                    </a:moveTo>
                    <a:cubicBezTo>
                      <a:pt x="9" y="79"/>
                      <a:pt x="9" y="79"/>
                      <a:pt x="9" y="7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23" y="10"/>
                      <a:pt x="123" y="10"/>
                      <a:pt x="123" y="10"/>
                    </a:cubicBezTo>
                    <a:lnTo>
                      <a:pt x="123" y="7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" name="Oval 7"/>
              <p:cNvSpPr>
                <a:spLocks noChangeArrowheads="1"/>
              </p:cNvSpPr>
              <p:nvPr/>
            </p:nvSpPr>
            <p:spPr bwMode="auto">
              <a:xfrm>
                <a:off x="4718050" y="1685926"/>
                <a:ext cx="15875" cy="1746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群組 5"/>
          <p:cNvGrpSpPr/>
          <p:nvPr/>
        </p:nvGrpSpPr>
        <p:grpSpPr>
          <a:xfrm>
            <a:off x="6445002" y="316726"/>
            <a:ext cx="566948" cy="548032"/>
            <a:chOff x="2445360" y="3168226"/>
            <a:chExt cx="566948" cy="548032"/>
          </a:xfrm>
        </p:grpSpPr>
        <p:sp>
          <p:nvSpPr>
            <p:cNvPr id="18" name="Rounded Rectangle 17"/>
            <p:cNvSpPr/>
            <p:nvPr/>
          </p:nvSpPr>
          <p:spPr>
            <a:xfrm>
              <a:off x="2445360" y="3168226"/>
              <a:ext cx="566948" cy="54803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Freeform 59"/>
            <p:cNvSpPr>
              <a:spLocks noEditPoints="1"/>
            </p:cNvSpPr>
            <p:nvPr/>
          </p:nvSpPr>
          <p:spPr bwMode="auto">
            <a:xfrm>
              <a:off x="2581757" y="3244026"/>
              <a:ext cx="278982" cy="374208"/>
            </a:xfrm>
            <a:custGeom>
              <a:avLst/>
              <a:gdLst>
                <a:gd name="T0" fmla="*/ 108 w 108"/>
                <a:gd name="T1" fmla="*/ 145 h 145"/>
                <a:gd name="T2" fmla="*/ 0 w 108"/>
                <a:gd name="T3" fmla="*/ 145 h 145"/>
                <a:gd name="T4" fmla="*/ 0 w 108"/>
                <a:gd name="T5" fmla="*/ 135 h 145"/>
                <a:gd name="T6" fmla="*/ 13 w 108"/>
                <a:gd name="T7" fmla="*/ 124 h 145"/>
                <a:gd name="T8" fmla="*/ 96 w 108"/>
                <a:gd name="T9" fmla="*/ 124 h 145"/>
                <a:gd name="T10" fmla="*/ 108 w 108"/>
                <a:gd name="T11" fmla="*/ 135 h 145"/>
                <a:gd name="T12" fmla="*/ 108 w 108"/>
                <a:gd name="T13" fmla="*/ 145 h 145"/>
                <a:gd name="T14" fmla="*/ 16 w 108"/>
                <a:gd name="T15" fmla="*/ 116 h 145"/>
                <a:gd name="T16" fmla="*/ 24 w 108"/>
                <a:gd name="T17" fmla="*/ 91 h 145"/>
                <a:gd name="T18" fmla="*/ 85 w 108"/>
                <a:gd name="T19" fmla="*/ 91 h 145"/>
                <a:gd name="T20" fmla="*/ 93 w 108"/>
                <a:gd name="T21" fmla="*/ 116 h 145"/>
                <a:gd name="T22" fmla="*/ 16 w 108"/>
                <a:gd name="T23" fmla="*/ 116 h 145"/>
                <a:gd name="T24" fmla="*/ 28 w 108"/>
                <a:gd name="T25" fmla="*/ 76 h 145"/>
                <a:gd name="T26" fmla="*/ 36 w 108"/>
                <a:gd name="T27" fmla="*/ 51 h 145"/>
                <a:gd name="T28" fmla="*/ 72 w 108"/>
                <a:gd name="T29" fmla="*/ 51 h 145"/>
                <a:gd name="T30" fmla="*/ 80 w 108"/>
                <a:gd name="T31" fmla="*/ 76 h 145"/>
                <a:gd name="T32" fmla="*/ 28 w 108"/>
                <a:gd name="T33" fmla="*/ 76 h 145"/>
                <a:gd name="T34" fmla="*/ 49 w 108"/>
                <a:gd name="T35" fmla="*/ 12 h 145"/>
                <a:gd name="T36" fmla="*/ 60 w 108"/>
                <a:gd name="T37" fmla="*/ 12 h 145"/>
                <a:gd name="T38" fmla="*/ 68 w 108"/>
                <a:gd name="T39" fmla="*/ 36 h 145"/>
                <a:gd name="T40" fmla="*/ 41 w 108"/>
                <a:gd name="T41" fmla="*/ 36 h 145"/>
                <a:gd name="T42" fmla="*/ 49 w 108"/>
                <a:gd name="T43" fmla="*/ 1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" h="145">
                  <a:moveTo>
                    <a:pt x="108" y="145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108" y="135"/>
                    <a:pt x="108" y="135"/>
                    <a:pt x="108" y="135"/>
                  </a:cubicBezTo>
                  <a:lnTo>
                    <a:pt x="108" y="145"/>
                  </a:lnTo>
                  <a:close/>
                  <a:moveTo>
                    <a:pt x="16" y="116"/>
                  </a:moveTo>
                  <a:cubicBezTo>
                    <a:pt x="24" y="91"/>
                    <a:pt x="24" y="91"/>
                    <a:pt x="24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93" y="116"/>
                    <a:pt x="93" y="116"/>
                    <a:pt x="93" y="116"/>
                  </a:cubicBezTo>
                  <a:lnTo>
                    <a:pt x="16" y="116"/>
                  </a:lnTo>
                  <a:close/>
                  <a:moveTo>
                    <a:pt x="28" y="76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80" y="76"/>
                    <a:pt x="80" y="76"/>
                    <a:pt x="80" y="76"/>
                  </a:cubicBezTo>
                  <a:lnTo>
                    <a:pt x="28" y="76"/>
                  </a:lnTo>
                  <a:close/>
                  <a:moveTo>
                    <a:pt x="49" y="12"/>
                  </a:moveTo>
                  <a:cubicBezTo>
                    <a:pt x="49" y="12"/>
                    <a:pt x="54" y="0"/>
                    <a:pt x="60" y="12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41" y="36"/>
                    <a:pt x="41" y="36"/>
                    <a:pt x="41" y="36"/>
                  </a:cubicBezTo>
                  <a:lnTo>
                    <a:pt x="49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9405" tIns="39703" rIns="79405" bIns="39703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448586" y="316726"/>
            <a:ext cx="566948" cy="548032"/>
            <a:chOff x="2445360" y="2360825"/>
            <a:chExt cx="566948" cy="548032"/>
          </a:xfrm>
        </p:grpSpPr>
        <p:sp>
          <p:nvSpPr>
            <p:cNvPr id="17" name="Rounded Rectangle 16"/>
            <p:cNvSpPr/>
            <p:nvPr/>
          </p:nvSpPr>
          <p:spPr>
            <a:xfrm>
              <a:off x="2445360" y="2360825"/>
              <a:ext cx="566948" cy="54803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4" name="Group 26"/>
            <p:cNvGrpSpPr/>
            <p:nvPr/>
          </p:nvGrpSpPr>
          <p:grpSpPr>
            <a:xfrm>
              <a:off x="2596930" y="2483135"/>
              <a:ext cx="263810" cy="305660"/>
              <a:chOff x="3581400" y="3905251"/>
              <a:chExt cx="160338" cy="185738"/>
            </a:xfrm>
            <a:solidFill>
              <a:schemeClr val="bg1"/>
            </a:solidFill>
          </p:grpSpPr>
          <p:sp>
            <p:nvSpPr>
              <p:cNvPr id="28" name="Rectangle 33"/>
              <p:cNvSpPr>
                <a:spLocks noChangeArrowheads="1"/>
              </p:cNvSpPr>
              <p:nvPr/>
            </p:nvSpPr>
            <p:spPr bwMode="auto">
              <a:xfrm>
                <a:off x="3670300" y="3941763"/>
                <a:ext cx="28575" cy="149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9" name="Rectangle 34"/>
              <p:cNvSpPr>
                <a:spLocks noChangeArrowheads="1"/>
              </p:cNvSpPr>
              <p:nvPr/>
            </p:nvSpPr>
            <p:spPr bwMode="auto">
              <a:xfrm>
                <a:off x="3627438" y="3971926"/>
                <a:ext cx="26988" cy="1190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" name="Rectangle 35"/>
              <p:cNvSpPr>
                <a:spLocks noChangeArrowheads="1"/>
              </p:cNvSpPr>
              <p:nvPr/>
            </p:nvSpPr>
            <p:spPr bwMode="auto">
              <a:xfrm>
                <a:off x="3581400" y="3994151"/>
                <a:ext cx="26988" cy="968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1" name="Rectangle 36"/>
              <p:cNvSpPr>
                <a:spLocks noChangeArrowheads="1"/>
              </p:cNvSpPr>
              <p:nvPr/>
            </p:nvSpPr>
            <p:spPr bwMode="auto">
              <a:xfrm>
                <a:off x="3714750" y="3905251"/>
                <a:ext cx="26988" cy="1857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7" name="群組 26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32" name="矩形 31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dirty="0" smtClean="0">
                  <a:solidFill>
                    <a:schemeClr val="tx1"/>
                  </a:solidFill>
                  <a:latin typeface="+mj-ea"/>
                  <a:ea typeface="+mj-ea"/>
                </a:rPr>
                <a:t>【</a:t>
              </a:r>
              <a:r>
                <a:rPr lang="zh-TW" altLang="en-US" dirty="0" smtClean="0">
                  <a:solidFill>
                    <a:schemeClr val="tx1"/>
                  </a:solidFill>
                  <a:latin typeface="+mj-ea"/>
                  <a:ea typeface="+mj-ea"/>
                  <a:hlinkClick r:id="rId3"/>
                </a:rPr>
                <a:t>科大</a:t>
              </a:r>
              <a:r>
                <a:rPr lang="en-US" altLang="zh-TW" dirty="0" smtClean="0">
                  <a:solidFill>
                    <a:schemeClr val="tx1"/>
                  </a:solidFill>
                  <a:latin typeface="+mj-ea"/>
                  <a:ea typeface="+mj-ea"/>
                </a:rPr>
                <a:t>】</a:t>
              </a:r>
              <a:r>
                <a:rPr lang="zh-TW" altLang="en-US" dirty="0" smtClean="0">
                  <a:solidFill>
                    <a:schemeClr val="tx1"/>
                  </a:solidFill>
                  <a:latin typeface="+mj-ea"/>
                  <a:ea typeface="+mj-ea"/>
                </a:rPr>
                <a:t>申請入學</a:t>
              </a:r>
              <a:endParaRPr lang="zh-TW" altLang="en-US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圓角化同側角落矩形 32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8" name="矩形 37"/>
          <p:cNvSpPr/>
          <p:nvPr/>
        </p:nvSpPr>
        <p:spPr>
          <a:xfrm>
            <a:off x="4082173" y="1299142"/>
            <a:ext cx="1417609" cy="19024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文字方塊 34"/>
          <p:cNvSpPr txBox="1"/>
          <p:nvPr/>
        </p:nvSpPr>
        <p:spPr>
          <a:xfrm>
            <a:off x="0" y="916360"/>
            <a:ext cx="2852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AE1233"/>
                </a:solidFill>
                <a:latin typeface="+mn-ea"/>
                <a:ea typeface="+mn-ea"/>
              </a:rPr>
              <a:t>第二階段</a:t>
            </a:r>
            <a:r>
              <a:rPr lang="en-US" altLang="zh-TW" dirty="0">
                <a:solidFill>
                  <a:srgbClr val="AE1233"/>
                </a:solidFill>
                <a:latin typeface="+mn-ea"/>
                <a:ea typeface="+mn-ea"/>
              </a:rPr>
              <a:t>-</a:t>
            </a:r>
            <a:r>
              <a:rPr lang="zh-TW" altLang="en-US" dirty="0">
                <a:solidFill>
                  <a:srgbClr val="AE1233"/>
                </a:solidFill>
                <a:latin typeface="+mn-ea"/>
                <a:ea typeface="+mn-ea"/>
              </a:rPr>
              <a:t>指定項目甄試</a:t>
            </a:r>
          </a:p>
        </p:txBody>
      </p:sp>
      <p:sp>
        <p:nvSpPr>
          <p:cNvPr id="37" name="矩形 36"/>
          <p:cNvSpPr/>
          <p:nvPr/>
        </p:nvSpPr>
        <p:spPr>
          <a:xfrm>
            <a:off x="5499782" y="1299142"/>
            <a:ext cx="3374544" cy="19024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64" y="1285693"/>
            <a:ext cx="8830002" cy="2799020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89364" y="1278791"/>
            <a:ext cx="8784962" cy="71768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89364" y="1996481"/>
            <a:ext cx="8794794" cy="6480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/>
          <p:cNvSpPr txBox="1"/>
          <p:nvPr/>
        </p:nvSpPr>
        <p:spPr>
          <a:xfrm>
            <a:off x="170980" y="4084712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說明一：指定項目甄試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170980" y="4084712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說明二：第二階段總成績比例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170980" y="4084712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說明三：書面審查資料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170980" y="4084712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說明四：線上審查資料</a:t>
            </a:r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7437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7" grpId="0" animBg="1"/>
      <p:bldP spid="37" grpId="1" animBg="1"/>
      <p:bldP spid="39" grpId="0" animBg="1"/>
      <p:bldP spid="39" grpId="1" animBg="1"/>
      <p:bldP spid="42" grpId="0" animBg="1"/>
      <p:bldP spid="43" grpId="0"/>
      <p:bldP spid="43" grpId="1"/>
      <p:bldP spid="44" grpId="0"/>
      <p:bldP spid="44" grpId="1"/>
      <p:bldP spid="45" grpId="0"/>
      <p:bldP spid="45" grpId="1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新建文件夹 (3)\17577f82066f5c6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8" y="0"/>
            <a:ext cx="9144000" cy="514826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396330" y="412304"/>
            <a:ext cx="8280920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1434267" y="1278996"/>
            <a:ext cx="2537012" cy="2534761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6" tIns="45723" rIns="91446" bIns="45723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05284" y="2104007"/>
            <a:ext cx="1206376" cy="111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73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0</a:t>
            </a:r>
            <a:r>
              <a:rPr lang="en-US" altLang="zh-CN" sz="73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endParaRPr lang="zh-CN" altLang="en-US" sz="73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2"/>
            </p:custDataLst>
          </p:nvPr>
        </p:nvCxnSpPr>
        <p:spPr>
          <a:xfrm>
            <a:off x="4356770" y="2650982"/>
            <a:ext cx="3528392" cy="11329"/>
          </a:xfrm>
          <a:prstGeom prst="line">
            <a:avLst/>
          </a:prstGeom>
          <a:ln w="12700">
            <a:solidFill>
              <a:srgbClr val="AE12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89269" y="1981703"/>
            <a:ext cx="2465648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章節 </a:t>
            </a:r>
            <a:r>
              <a:rPr lang="en-US" altLang="zh-CN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PART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971280" y="1955231"/>
            <a:ext cx="427392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buNone/>
            </a:pPr>
            <a:r>
              <a:rPr lang="zh-TW" altLang="en-US" sz="4000" b="1" dirty="0">
                <a:solidFill>
                  <a:schemeClr val="accent5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志願選填策略</a:t>
            </a:r>
          </a:p>
        </p:txBody>
      </p:sp>
      <p:sp>
        <p:nvSpPr>
          <p:cNvPr id="10" name="剪去對角線角落矩形 9"/>
          <p:cNvSpPr/>
          <p:nvPr/>
        </p:nvSpPr>
        <p:spPr>
          <a:xfrm>
            <a:off x="4644482" y="2768826"/>
            <a:ext cx="3025813" cy="423444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j-ea"/>
                <a:ea typeface="+mj-ea"/>
              </a:rPr>
              <a:t>無法全面的落點分析</a:t>
            </a: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4517846" y="3266883"/>
            <a:ext cx="4924366" cy="1490772"/>
          </a:xfrm>
          <a:prstGeom prst="rect">
            <a:avLst/>
          </a:prstGeom>
        </p:spPr>
        <p:txBody>
          <a:bodyPr/>
          <a:lstStyle>
            <a:lvl1pPr marL="162580" indent="-162580" algn="l" defTabSz="650321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7741" indent="-162580" algn="l" defTabSz="650321" rtl="0" eaLnBrk="1" latinLnBrk="0" hangingPunct="1">
              <a:lnSpc>
                <a:spcPct val="90000"/>
              </a:lnSpc>
              <a:spcBef>
                <a:spcPts val="356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902" indent="-162580" algn="l" defTabSz="650321" rtl="0" eaLnBrk="1" latinLnBrk="0" hangingPunct="1">
              <a:lnSpc>
                <a:spcPct val="90000"/>
              </a:lnSpc>
              <a:spcBef>
                <a:spcPts val="356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8062" indent="-162580" algn="l" defTabSz="650321" rtl="0" eaLnBrk="1" latinLnBrk="0" hangingPunct="1">
              <a:lnSpc>
                <a:spcPct val="90000"/>
              </a:lnSpc>
              <a:spcBef>
                <a:spcPts val="356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223" indent="-162580" algn="l" defTabSz="650321" rtl="0" eaLnBrk="1" latinLnBrk="0" hangingPunct="1">
              <a:lnSpc>
                <a:spcPct val="90000"/>
              </a:lnSpc>
              <a:spcBef>
                <a:spcPts val="356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8384" indent="-162580" algn="l" defTabSz="650321" rtl="0" eaLnBrk="1" latinLnBrk="0" hangingPunct="1">
              <a:lnSpc>
                <a:spcPct val="90000"/>
              </a:lnSpc>
              <a:spcBef>
                <a:spcPts val="356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13544" indent="-162580" algn="l" defTabSz="650321" rtl="0" eaLnBrk="1" latinLnBrk="0" hangingPunct="1">
              <a:lnSpc>
                <a:spcPct val="90000"/>
              </a:lnSpc>
              <a:spcBef>
                <a:spcPts val="356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8705" indent="-162580" algn="l" defTabSz="650321" rtl="0" eaLnBrk="1" latinLnBrk="0" hangingPunct="1">
              <a:lnSpc>
                <a:spcPct val="90000"/>
              </a:lnSpc>
              <a:spcBef>
                <a:spcPts val="356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63865" indent="-162580" algn="l" defTabSz="650321" rtl="0" eaLnBrk="1" latinLnBrk="0" hangingPunct="1">
              <a:lnSpc>
                <a:spcPct val="90000"/>
              </a:lnSpc>
              <a:spcBef>
                <a:spcPts val="356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zh-TW" altLang="en-US" dirty="0" smtClean="0"/>
              <a:t>每個人的分數不同</a:t>
            </a:r>
            <a:endParaRPr lang="en-US" altLang="zh-TW" dirty="0" smtClean="0"/>
          </a:p>
          <a:p>
            <a:pPr fontAlgn="auto">
              <a:spcAft>
                <a:spcPts val="0"/>
              </a:spcAft>
            </a:pPr>
            <a:r>
              <a:rPr lang="zh-TW" altLang="en-US" dirty="0" smtClean="0"/>
              <a:t>每個人對自己的期待不同</a:t>
            </a:r>
            <a:endParaRPr lang="en-US" altLang="zh-TW" dirty="0" smtClean="0"/>
          </a:p>
          <a:p>
            <a:pPr fontAlgn="auto">
              <a:spcAft>
                <a:spcPts val="0"/>
              </a:spcAft>
            </a:pPr>
            <a:r>
              <a:rPr lang="zh-TW" altLang="en-US" dirty="0" smtClean="0"/>
              <a:t>每年全國考試選填志願的趨勢不同</a:t>
            </a:r>
            <a:endParaRPr lang="en-US" altLang="zh-TW" dirty="0" smtClean="0"/>
          </a:p>
          <a:p>
            <a:pPr fontAlgn="auto">
              <a:spcAft>
                <a:spcPts val="0"/>
              </a:spcAft>
            </a:pPr>
            <a:r>
              <a:rPr lang="zh-TW" altLang="en-US" dirty="0" smtClean="0"/>
              <a:t>各科系名額、篩選條件不同</a:t>
            </a:r>
            <a:endParaRPr lang="en-US" altLang="zh-TW" dirty="0" smtClean="0"/>
          </a:p>
          <a:p>
            <a:pPr fontAlgn="auto">
              <a:spcAft>
                <a:spcPts val="0"/>
              </a:spcAft>
            </a:pPr>
            <a:endParaRPr lang="en-US" altLang="zh-TW" dirty="0" smtClean="0"/>
          </a:p>
          <a:p>
            <a:pPr fontAlgn="auto">
              <a:spcAft>
                <a:spcPts val="0"/>
              </a:spcAft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accel="4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4" grpId="0" animBg="1"/>
      <p:bldP spid="15" grpId="0"/>
      <p:bldP spid="17" grpId="0"/>
      <p:bldP spid="18" grpId="0"/>
      <p:bldP spid="10" grpId="0" animBg="1"/>
      <p:bldP spid="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6497755" y="412304"/>
            <a:ext cx="1853615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n-ea"/>
                <a:hlinkClick r:id="rId3"/>
              </a:rPr>
              <a:t>換算成績</a:t>
            </a:r>
            <a:endParaRPr lang="en-US" altLang="zh-TW" sz="2400" dirty="0">
              <a:latin typeface="+mn-ea"/>
            </a:endParaRPr>
          </a:p>
          <a:p>
            <a:pPr algn="ctr"/>
            <a:r>
              <a:rPr lang="en-US" altLang="zh-TW" sz="2400" dirty="0" smtClean="0">
                <a:latin typeface="+mn-ea"/>
              </a:rPr>
              <a:t>109→108</a:t>
            </a:r>
            <a:endParaRPr lang="zh-TW" altLang="en-US" sz="2400" dirty="0">
              <a:latin typeface="+mn-ea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265175" y="601914"/>
            <a:ext cx="91613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1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Step1</a:t>
            </a:r>
            <a:endParaRPr lang="zh-TW" altLang="en-US" sz="2100" dirty="0">
              <a:latin typeface="Segoe UI Black" panose="020B0A02040204020203" pitchFamily="34" charset="0"/>
              <a:ea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05948" y="1304192"/>
            <a:ext cx="55984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en-US" altLang="zh-TW" sz="2100" dirty="0" smtClean="0">
                <a:solidFill>
                  <a:srgbClr val="C00000"/>
                </a:solidFill>
                <a:latin typeface="+mn-ea"/>
                <a:ea typeface="+mn-ea"/>
                <a:cs typeface="Times New Roman"/>
              </a:rPr>
              <a:t>109</a:t>
            </a:r>
            <a:r>
              <a:rPr lang="en-US" altLang="zh-TW" sz="2100" dirty="0" smtClean="0">
                <a:latin typeface="+mn-ea"/>
                <a:ea typeface="+mn-ea"/>
                <a:cs typeface="Times New Roman"/>
              </a:rPr>
              <a:t>/</a:t>
            </a:r>
            <a:r>
              <a:rPr lang="en-US" altLang="zh-TW" sz="2100" dirty="0" smtClean="0">
                <a:solidFill>
                  <a:srgbClr val="002060"/>
                </a:solidFill>
                <a:latin typeface="+mn-ea"/>
                <a:ea typeface="+mn-ea"/>
                <a:cs typeface="Times New Roman"/>
              </a:rPr>
              <a:t>108</a:t>
            </a:r>
            <a:r>
              <a:rPr lang="zh-TW" altLang="zh-TW" sz="2100" dirty="0" smtClean="0">
                <a:latin typeface="+mn-ea"/>
                <a:ea typeface="+mn-ea"/>
                <a:cs typeface="Times New Roman"/>
              </a:rPr>
              <a:t>學年</a:t>
            </a:r>
            <a:r>
              <a:rPr lang="zh-TW" altLang="zh-TW" sz="2100" dirty="0">
                <a:latin typeface="+mn-ea"/>
                <a:ea typeface="+mn-ea"/>
                <a:cs typeface="Times New Roman"/>
              </a:rPr>
              <a:t>度大學學力測驗 五標</a:t>
            </a:r>
            <a:r>
              <a:rPr lang="zh-TW" altLang="zh-TW" sz="2100" dirty="0">
                <a:latin typeface="+mn-ea"/>
                <a:ea typeface="+mn-ea"/>
                <a:cs typeface="Times New Roman"/>
                <a:hlinkClick r:id="rId4" action="ppaction://hlinkfile"/>
              </a:rPr>
              <a:t>對照表</a:t>
            </a:r>
            <a:endParaRPr lang="zh-TW" altLang="en-US" sz="2100" dirty="0">
              <a:latin typeface="+mn-ea"/>
              <a:ea typeface="+mn-ea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13" name="矩形 12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solidFill>
                    <a:schemeClr val="tx1"/>
                  </a:solidFill>
                  <a:latin typeface="+mj-ea"/>
                  <a:ea typeface="+mj-ea"/>
                </a:rPr>
                <a:t>選</a:t>
              </a:r>
              <a:r>
                <a:rPr lang="zh-TW" altLang="en-US" dirty="0">
                  <a:solidFill>
                    <a:schemeClr val="tx1"/>
                  </a:solidFill>
                  <a:latin typeface="+mj-ea"/>
                  <a:ea typeface="+mj-ea"/>
                </a:rPr>
                <a:t>填志願</a:t>
              </a:r>
              <a:r>
                <a:rPr lang="en-US" altLang="zh-TW" dirty="0">
                  <a:solidFill>
                    <a:schemeClr val="tx1"/>
                  </a:solidFill>
                  <a:latin typeface="+mj-ea"/>
                  <a:ea typeface="+mj-ea"/>
                </a:rPr>
                <a:t>SOP</a:t>
              </a:r>
              <a:endParaRPr lang="zh-TW" altLang="en-US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14" name="圓角化同側角落矩形 13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324557"/>
              </p:ext>
            </p:extLst>
          </p:nvPr>
        </p:nvGraphicFramePr>
        <p:xfrm>
          <a:off x="245235" y="1777419"/>
          <a:ext cx="6059151" cy="2487792"/>
        </p:xfrm>
        <a:graphic>
          <a:graphicData uri="http://schemas.openxmlformats.org/drawingml/2006/table">
            <a:tbl>
              <a:tblPr/>
              <a:tblGrid>
                <a:gridCol w="874571"/>
                <a:gridCol w="1036916"/>
                <a:gridCol w="1036916"/>
                <a:gridCol w="1036916"/>
                <a:gridCol w="1036916"/>
                <a:gridCol w="1036916"/>
              </a:tblGrid>
              <a:tr h="4278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      </a:t>
                      </a:r>
                      <a:r>
                        <a:rPr lang="zh-TW" sz="1200" kern="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五標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學科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頂標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前標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均標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後標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底標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9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國文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r>
                        <a:rPr lang="en-US" sz="1400" b="1" kern="0" dirty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11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9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8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8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19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英文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12</a:t>
                      </a:r>
                      <a:r>
                        <a:rPr lang="en-US" sz="1400" b="1" kern="0" dirty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 dirty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9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19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數學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9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r>
                        <a:rPr lang="en-US" sz="1400" b="1" kern="0" dirty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 dirty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19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社會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12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12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10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8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9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19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自然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11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8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8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r>
                        <a:rPr lang="en-US" sz="1400" b="1" kern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solidFill>
                            <a:srgbClr val="C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r>
                        <a:rPr lang="en-US" sz="1400" b="1" kern="0" dirty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/</a:t>
                      </a:r>
                      <a:r>
                        <a:rPr lang="en-US" sz="1400" kern="100" dirty="0">
                          <a:solidFill>
                            <a:srgbClr val="000000"/>
                          </a:solidFill>
                          <a:effectLst/>
                          <a:latin typeface="華康正顏楷體W9" panose="030009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圓角矩形 1"/>
          <p:cNvSpPr/>
          <p:nvPr/>
        </p:nvSpPr>
        <p:spPr>
          <a:xfrm>
            <a:off x="2124522" y="2589267"/>
            <a:ext cx="3168352" cy="43204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2129880" y="3021315"/>
            <a:ext cx="1074762" cy="43204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圓角矩形 14"/>
          <p:cNvSpPr/>
          <p:nvPr/>
        </p:nvSpPr>
        <p:spPr>
          <a:xfrm>
            <a:off x="4199112" y="3436020"/>
            <a:ext cx="1074762" cy="43204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764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/>
      <p:bldP spid="10" grpId="0"/>
      <p:bldP spid="2" grpId="0" animBg="1"/>
      <p:bldP spid="12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6497755" y="412304"/>
            <a:ext cx="1853615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n-ea"/>
                <a:hlinkClick r:id="rId3"/>
              </a:rPr>
              <a:t>換算成績</a:t>
            </a:r>
            <a:endParaRPr lang="en-US" altLang="zh-TW" sz="2400" dirty="0">
              <a:latin typeface="+mn-ea"/>
            </a:endParaRPr>
          </a:p>
          <a:p>
            <a:pPr algn="ctr"/>
            <a:r>
              <a:rPr lang="en-US" altLang="zh-TW" sz="2400" dirty="0" smtClean="0">
                <a:latin typeface="+mn-ea"/>
              </a:rPr>
              <a:t>109→108</a:t>
            </a:r>
            <a:endParaRPr lang="zh-TW" altLang="en-US" sz="2400" dirty="0">
              <a:latin typeface="+mn-ea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8265175" y="601914"/>
            <a:ext cx="91613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1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Step1</a:t>
            </a:r>
            <a:endParaRPr lang="zh-TW" altLang="en-US" sz="2100" dirty="0">
              <a:latin typeface="Segoe UI Black" panose="020B0A02040204020203" pitchFamily="34" charset="0"/>
              <a:ea typeface="+mn-ea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13" name="矩形 12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solidFill>
                    <a:schemeClr val="tx1"/>
                  </a:solidFill>
                  <a:latin typeface="+mj-ea"/>
                  <a:ea typeface="+mj-ea"/>
                </a:rPr>
                <a:t>選</a:t>
              </a:r>
              <a:r>
                <a:rPr lang="zh-TW" altLang="en-US" dirty="0">
                  <a:solidFill>
                    <a:schemeClr val="tx1"/>
                  </a:solidFill>
                  <a:latin typeface="+mj-ea"/>
                  <a:ea typeface="+mj-ea"/>
                </a:rPr>
                <a:t>填志願</a:t>
              </a:r>
              <a:r>
                <a:rPr lang="en-US" altLang="zh-TW" dirty="0">
                  <a:solidFill>
                    <a:schemeClr val="tx1"/>
                  </a:solidFill>
                  <a:latin typeface="+mj-ea"/>
                  <a:ea typeface="+mj-ea"/>
                </a:rPr>
                <a:t>SOP</a:t>
              </a:r>
              <a:endParaRPr lang="zh-TW" altLang="en-US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14" name="圓角化同側角落矩形 13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667378" y="1276400"/>
            <a:ext cx="47628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000" dirty="0" smtClean="0">
                <a:latin typeface="+mn-ea"/>
                <a:ea typeface="+mn-ea"/>
              </a:rPr>
              <a:t>對</a:t>
            </a:r>
            <a:r>
              <a:rPr lang="zh-TW" altLang="en-US" sz="2000" dirty="0">
                <a:latin typeface="+mn-ea"/>
                <a:ea typeface="+mn-ea"/>
              </a:rPr>
              <a:t>照</a:t>
            </a:r>
            <a:r>
              <a:rPr lang="zh-TW" altLang="en-US" sz="2000" dirty="0" smtClean="0">
                <a:latin typeface="+mn-ea"/>
                <a:ea typeface="+mn-ea"/>
              </a:rPr>
              <a:t>「</a:t>
            </a:r>
            <a:r>
              <a:rPr lang="en-US" altLang="zh-TW" sz="2000" dirty="0" smtClean="0">
                <a:latin typeface="+mn-ea"/>
                <a:ea typeface="+mn-ea"/>
              </a:rPr>
              <a:t>109-108</a:t>
            </a:r>
            <a:r>
              <a:rPr lang="zh-TW" altLang="en-US" sz="2000" dirty="0" smtClean="0">
                <a:latin typeface="+mn-ea"/>
                <a:ea typeface="+mn-ea"/>
              </a:rPr>
              <a:t>級分人數對</a:t>
            </a:r>
            <a:r>
              <a:rPr lang="zh-TW" altLang="en-US" sz="2000" dirty="0">
                <a:latin typeface="+mn-ea"/>
                <a:ea typeface="+mn-ea"/>
              </a:rPr>
              <a:t>照</a:t>
            </a:r>
            <a:r>
              <a:rPr lang="zh-TW" altLang="en-US" sz="2000" dirty="0" smtClean="0">
                <a:latin typeface="+mn-ea"/>
                <a:ea typeface="+mn-ea"/>
                <a:hlinkClick r:id="rId4" action="ppaction://hlinkfile"/>
              </a:rPr>
              <a:t>累計表</a:t>
            </a:r>
            <a:r>
              <a:rPr lang="zh-TW" altLang="en-US" sz="2000" dirty="0" smtClean="0">
                <a:latin typeface="+mn-ea"/>
                <a:ea typeface="+mn-ea"/>
              </a:rPr>
              <a:t>」</a:t>
            </a:r>
            <a:endParaRPr lang="zh-TW" altLang="en-US" sz="2000" dirty="0">
              <a:latin typeface="+mn-ea"/>
              <a:ea typeface="+mn-ea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342" y="1708557"/>
            <a:ext cx="6769324" cy="308180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40772" y="2697497"/>
            <a:ext cx="1085947" cy="1758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6012954" y="2558643"/>
            <a:ext cx="1085947" cy="13885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7098901" y="1774167"/>
            <a:ext cx="1924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latin typeface="+mn-ea"/>
                <a:ea typeface="+mn-ea"/>
              </a:rPr>
              <a:t>109</a:t>
            </a:r>
            <a:r>
              <a:rPr lang="zh-TW" altLang="en-US" dirty="0" smtClean="0">
                <a:latin typeface="+mn-ea"/>
                <a:ea typeface="+mn-ea"/>
              </a:rPr>
              <a:t>數學</a:t>
            </a:r>
            <a:r>
              <a:rPr lang="en-US" altLang="zh-TW" dirty="0" smtClean="0">
                <a:solidFill>
                  <a:srgbClr val="C00000"/>
                </a:solidFill>
                <a:latin typeface="+mn-ea"/>
                <a:ea typeface="+mn-ea"/>
              </a:rPr>
              <a:t>14</a:t>
            </a:r>
            <a:r>
              <a:rPr lang="zh-TW" altLang="en-US" dirty="0" smtClean="0">
                <a:latin typeface="+mn-ea"/>
                <a:ea typeface="+mn-ea"/>
              </a:rPr>
              <a:t>級分</a:t>
            </a:r>
            <a:endParaRPr lang="en-US" altLang="zh-TW" dirty="0" smtClean="0">
              <a:latin typeface="+mn-ea"/>
              <a:ea typeface="+mn-ea"/>
            </a:endParaRPr>
          </a:p>
          <a:p>
            <a:pPr algn="ctr"/>
            <a:r>
              <a:rPr lang="en-US" altLang="zh-TW" dirty="0" smtClean="0">
                <a:latin typeface="+mn-ea"/>
                <a:ea typeface="+mn-ea"/>
              </a:rPr>
              <a:t>=</a:t>
            </a:r>
          </a:p>
          <a:p>
            <a:pPr algn="ctr"/>
            <a:r>
              <a:rPr lang="en-US" altLang="zh-TW" dirty="0" smtClean="0">
                <a:latin typeface="+mn-ea"/>
                <a:ea typeface="+mn-ea"/>
              </a:rPr>
              <a:t>108</a:t>
            </a:r>
            <a:r>
              <a:rPr lang="zh-TW" altLang="en-US" dirty="0" smtClean="0">
                <a:latin typeface="+mn-ea"/>
                <a:ea typeface="+mn-ea"/>
              </a:rPr>
              <a:t>數學</a:t>
            </a:r>
            <a:r>
              <a:rPr lang="en-US" altLang="zh-TW" dirty="0" smtClean="0">
                <a:solidFill>
                  <a:srgbClr val="C00000"/>
                </a:solidFill>
                <a:latin typeface="+mn-ea"/>
                <a:ea typeface="+mn-ea"/>
              </a:rPr>
              <a:t>13</a:t>
            </a:r>
            <a:r>
              <a:rPr lang="zh-TW" altLang="en-US" dirty="0" smtClean="0">
                <a:latin typeface="+mn-ea"/>
                <a:ea typeface="+mn-ea"/>
              </a:rPr>
              <a:t>級分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056127" y="2773048"/>
            <a:ext cx="2154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solidFill>
                  <a:srgbClr val="C00000"/>
                </a:solidFill>
                <a:latin typeface="+mn-ea"/>
                <a:ea typeface="+mn-ea"/>
              </a:rPr>
              <a:t>所以換算成去年要減</a:t>
            </a:r>
            <a:r>
              <a:rPr lang="en-US" altLang="zh-TW" sz="1600" dirty="0" smtClean="0">
                <a:solidFill>
                  <a:srgbClr val="C00000"/>
                </a:solidFill>
                <a:latin typeface="+mn-ea"/>
                <a:ea typeface="+mn-ea"/>
              </a:rPr>
              <a:t>1</a:t>
            </a:r>
            <a:endParaRPr lang="zh-TW" altLang="en-US" sz="16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8127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6" grpId="0" animBg="1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6490374" y="497391"/>
            <a:ext cx="1853615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/>
              <a:t>換算成績</a:t>
            </a:r>
            <a:endParaRPr lang="en-US" altLang="zh-TW" sz="2400" dirty="0"/>
          </a:p>
          <a:p>
            <a:pPr algn="ctr"/>
            <a:r>
              <a:rPr lang="en-US" altLang="zh-TW" sz="2400" dirty="0" smtClean="0"/>
              <a:t>109→108</a:t>
            </a:r>
            <a:endParaRPr lang="zh-TW" altLang="en-US" sz="2400" dirty="0"/>
          </a:p>
        </p:txBody>
      </p:sp>
      <p:sp>
        <p:nvSpPr>
          <p:cNvPr id="5" name="圓角矩形 4"/>
          <p:cNvSpPr/>
          <p:nvPr/>
        </p:nvSpPr>
        <p:spPr>
          <a:xfrm>
            <a:off x="6490374" y="1583549"/>
            <a:ext cx="1853615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/>
              <a:t>找出</a:t>
            </a:r>
            <a:endParaRPr lang="en-US" altLang="zh-TW" sz="2400" dirty="0"/>
          </a:p>
          <a:p>
            <a:pPr algn="ctr"/>
            <a:r>
              <a:rPr lang="zh-TW" altLang="en-US" sz="2400" dirty="0"/>
              <a:t>想念的科系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6317532" y="2669707"/>
            <a:ext cx="2199296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/>
              <a:t>去年</a:t>
            </a:r>
            <a:endParaRPr lang="en-US" altLang="zh-TW" sz="2400" dirty="0"/>
          </a:p>
          <a:p>
            <a:pPr algn="ctr"/>
            <a:r>
              <a:rPr lang="zh-TW" altLang="en-US" sz="2400" dirty="0">
                <a:hlinkClick r:id="rId3"/>
              </a:rPr>
              <a:t>最低過篩標準</a:t>
            </a:r>
            <a:endParaRPr lang="zh-TW" altLang="en-US" sz="2400" dirty="0"/>
          </a:p>
        </p:txBody>
      </p:sp>
      <p:sp>
        <p:nvSpPr>
          <p:cNvPr id="14" name="向下箭號 13"/>
          <p:cNvSpPr/>
          <p:nvPr/>
        </p:nvSpPr>
        <p:spPr>
          <a:xfrm>
            <a:off x="7226647" y="1298017"/>
            <a:ext cx="381066" cy="31922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向下箭號 14"/>
          <p:cNvSpPr/>
          <p:nvPr/>
        </p:nvSpPr>
        <p:spPr>
          <a:xfrm>
            <a:off x="7226647" y="2350482"/>
            <a:ext cx="381066" cy="31922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8245203" y="687002"/>
            <a:ext cx="89766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/>
              <a:t>Step1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8252008" y="1750355"/>
            <a:ext cx="10013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/>
              <a:t>Step2</a:t>
            </a:r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8252008" y="2856932"/>
            <a:ext cx="10013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100" dirty="0">
                <a:latin typeface="Segoe UI Black" panose="020B0A02040204020203" pitchFamily="34" charset="0"/>
                <a:ea typeface="Segoe UI Black" panose="020B0A02040204020203" pitchFamily="34" charset="0"/>
              </a:rPr>
              <a:t>Step3</a:t>
            </a:r>
            <a:endParaRPr lang="zh-TW" altLang="en-US" sz="21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4402" y="1457629"/>
            <a:ext cx="484597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3" lvl="3">
              <a:lnSpc>
                <a:spcPct val="150000"/>
              </a:lnSpc>
            </a:pPr>
            <a:r>
              <a:rPr lang="en-US" altLang="zh-TW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比較去年與今年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招生名額</a:t>
            </a:r>
            <a:r>
              <a:rPr lang="zh-TW" altLang="en-US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是否有變動</a:t>
            </a:r>
            <a:endParaRPr lang="en-US" altLang="zh-TW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" lvl="3">
              <a:lnSpc>
                <a:spcPct val="150000"/>
              </a:lnSpc>
            </a:pPr>
            <a:r>
              <a:rPr lang="en-US" altLang="zh-TW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簡章上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篩選科目</a:t>
            </a:r>
            <a:r>
              <a:rPr lang="zh-TW" altLang="en-US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倍率</a:t>
            </a:r>
            <a:r>
              <a:rPr lang="zh-TW" altLang="en-US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是否有改變</a:t>
            </a:r>
            <a:endParaRPr lang="en-US" altLang="zh-TW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62047" y="1514381"/>
            <a:ext cx="628437" cy="983517"/>
          </a:xfrm>
          <a:prstGeom prst="rect">
            <a:avLst/>
          </a:prstGeom>
        </p:spPr>
        <p:txBody>
          <a:bodyPr vert="horz" lIns="68592" tIns="34296" rIns="68592" bIns="34296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300" dirty="0"/>
              <a:t>提醒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23" name="矩形 22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dirty="0" smtClean="0">
                  <a:solidFill>
                    <a:schemeClr val="tx1"/>
                  </a:solidFill>
                  <a:latin typeface="+mj-ea"/>
                  <a:ea typeface="+mj-ea"/>
                </a:rPr>
                <a:t>選</a:t>
              </a:r>
              <a:r>
                <a:rPr lang="zh-TW" altLang="en-US" dirty="0">
                  <a:solidFill>
                    <a:schemeClr val="tx1"/>
                  </a:solidFill>
                  <a:latin typeface="+mj-ea"/>
                  <a:ea typeface="+mj-ea"/>
                </a:rPr>
                <a:t>填志願</a:t>
              </a:r>
              <a:r>
                <a:rPr lang="en-US" altLang="zh-TW" dirty="0">
                  <a:solidFill>
                    <a:schemeClr val="tx1"/>
                  </a:solidFill>
                  <a:latin typeface="+mj-ea"/>
                  <a:ea typeface="+mj-ea"/>
                </a:rPr>
                <a:t>SOP</a:t>
              </a:r>
              <a:endParaRPr lang="zh-TW" altLang="en-US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24" name="圓角化同側角落矩形 23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632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  <p:bldP spid="15" grpId="0" animBg="1"/>
      <p:bldP spid="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1170098" y="1001448"/>
            <a:ext cx="1853615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n-ea"/>
              </a:rPr>
              <a:t>換算成績</a:t>
            </a:r>
            <a:endParaRPr lang="en-US" altLang="zh-TW" sz="2400" dirty="0">
              <a:latin typeface="+mn-ea"/>
            </a:endParaRPr>
          </a:p>
          <a:p>
            <a:pPr algn="ctr"/>
            <a:r>
              <a:rPr lang="en-US" altLang="zh-TW" sz="2400" dirty="0" smtClean="0">
                <a:latin typeface="+mn-ea"/>
              </a:rPr>
              <a:t>109→108</a:t>
            </a:r>
            <a:endParaRPr lang="zh-TW" altLang="en-US" sz="2400" dirty="0">
              <a:latin typeface="+mn-ea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1170097" y="2087605"/>
            <a:ext cx="1853615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n-ea"/>
              </a:rPr>
              <a:t>找出</a:t>
            </a:r>
            <a:endParaRPr lang="en-US" altLang="zh-TW" sz="2400" dirty="0">
              <a:latin typeface="+mn-ea"/>
            </a:endParaRPr>
          </a:p>
          <a:p>
            <a:pPr algn="ctr"/>
            <a:r>
              <a:rPr lang="zh-TW" altLang="en-US" sz="2400" dirty="0">
                <a:latin typeface="+mn-ea"/>
              </a:rPr>
              <a:t>想念的科系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997256" y="3173763"/>
            <a:ext cx="2199296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n-ea"/>
              </a:rPr>
              <a:t>去年</a:t>
            </a:r>
            <a:endParaRPr lang="en-US" altLang="zh-TW" sz="2400" dirty="0">
              <a:latin typeface="+mn-ea"/>
            </a:endParaRPr>
          </a:p>
          <a:p>
            <a:pPr algn="ctr"/>
            <a:r>
              <a:rPr lang="zh-TW" altLang="en-US" sz="2400" dirty="0">
                <a:latin typeface="+mn-ea"/>
              </a:rPr>
              <a:t>最低過篩標準</a:t>
            </a:r>
          </a:p>
        </p:txBody>
      </p:sp>
      <p:sp>
        <p:nvSpPr>
          <p:cNvPr id="9" name="向下箭號 8"/>
          <p:cNvSpPr/>
          <p:nvPr/>
        </p:nvSpPr>
        <p:spPr>
          <a:xfrm>
            <a:off x="1914537" y="1768381"/>
            <a:ext cx="381066" cy="31922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10" name="向下箭號 9"/>
          <p:cNvSpPr/>
          <p:nvPr/>
        </p:nvSpPr>
        <p:spPr>
          <a:xfrm>
            <a:off x="1906371" y="2854539"/>
            <a:ext cx="381066" cy="31922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11" name="向右箭號 10"/>
          <p:cNvSpPr/>
          <p:nvPr/>
        </p:nvSpPr>
        <p:spPr>
          <a:xfrm>
            <a:off x="3196552" y="2112542"/>
            <a:ext cx="1118701" cy="1125701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4378596" y="2370540"/>
            <a:ext cx="2858494" cy="609706"/>
          </a:xfrm>
          <a:prstGeom prst="roundRect">
            <a:avLst/>
          </a:prstGeom>
          <a:solidFill>
            <a:srgbClr val="CCFF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>
                <a:solidFill>
                  <a:srgbClr val="C00000"/>
                </a:solidFill>
              </a:rPr>
              <a:t>個人申請</a:t>
            </a:r>
            <a:r>
              <a:rPr lang="zh-TW" altLang="en-US" sz="3000" dirty="0"/>
              <a:t>分析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80297" y="1188672"/>
            <a:ext cx="9641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/>
              <a:t>Step1</a:t>
            </a:r>
            <a:endParaRPr lang="zh-TW" altLang="en-US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80297" y="2263254"/>
            <a:ext cx="9641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/>
              <a:t>Step2</a:t>
            </a:r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66687" y="3360988"/>
            <a:ext cx="9641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100" dirty="0">
                <a:latin typeface="Segoe UI Black" panose="020B0A02040204020203" pitchFamily="34" charset="0"/>
                <a:ea typeface="Segoe UI Black" panose="020B0A02040204020203" pitchFamily="34" charset="0"/>
              </a:rPr>
              <a:t>Step3</a:t>
            </a:r>
            <a:endParaRPr lang="zh-TW" altLang="en-US" sz="21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180011" y="1864492"/>
            <a:ext cx="9792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/>
              <a:t>Step4</a:t>
            </a:r>
            <a:endParaRPr lang="zh-TW" altLang="en-US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3315294" y="2479151"/>
            <a:ext cx="7383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100" b="1" dirty="0">
                <a:latin typeface="+mn-ea"/>
                <a:ea typeface="+mn-ea"/>
              </a:rPr>
              <a:t>分析</a:t>
            </a:r>
            <a:endParaRPr lang="zh-TW" altLang="en-US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7089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2859085" y="723035"/>
            <a:ext cx="5944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和</a:t>
            </a:r>
            <a:r>
              <a:rPr lang="zh-TW" altLang="en-US" sz="2400" dirty="0" smtClean="0">
                <a:latin typeface="+mn-ea"/>
                <a:ea typeface="+mn-ea"/>
              </a:rPr>
              <a:t>往年</a:t>
            </a:r>
            <a:r>
              <a:rPr lang="zh-TW" altLang="en-US" sz="2400" dirty="0">
                <a:latin typeface="+mn-ea"/>
                <a:ea typeface="+mn-ea"/>
              </a:rPr>
              <a:t>的最低錄取</a:t>
            </a:r>
            <a:r>
              <a:rPr lang="zh-TW" altLang="en-US" sz="2400" dirty="0" smtClean="0">
                <a:latin typeface="+mn-ea"/>
                <a:ea typeface="+mn-ea"/>
              </a:rPr>
              <a:t>分數相比</a:t>
            </a:r>
            <a:endParaRPr lang="en-US" altLang="zh-TW" sz="2400" dirty="0">
              <a:latin typeface="+mn-ea"/>
              <a:ea typeface="+mn-ea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128472" y="2115095"/>
            <a:ext cx="1992431" cy="9407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/>
              <a:t>個人申請</a:t>
            </a:r>
            <a:endParaRPr lang="en-US" altLang="zh-TW" sz="3000" dirty="0"/>
          </a:p>
          <a:p>
            <a:pPr algn="ctr"/>
            <a:r>
              <a:rPr lang="zh-TW" altLang="en-US" sz="3000" dirty="0"/>
              <a:t>分析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40346" y="1645451"/>
            <a:ext cx="9749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 smtClean="0"/>
              <a:t>Step4</a:t>
            </a:r>
            <a:endParaRPr lang="zh-TW" altLang="en-US" dirty="0"/>
          </a:p>
        </p:txBody>
      </p:sp>
      <p:sp>
        <p:nvSpPr>
          <p:cNvPr id="7" name="左大括弧 6"/>
          <p:cNvSpPr/>
          <p:nvPr/>
        </p:nvSpPr>
        <p:spPr>
          <a:xfrm>
            <a:off x="2432562" y="253315"/>
            <a:ext cx="566155" cy="4333267"/>
          </a:xfrm>
          <a:prstGeom prst="leftBrac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054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2859085" y="723035"/>
            <a:ext cx="5944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和往年的最低錄取分數</a:t>
            </a:r>
            <a:r>
              <a:rPr lang="zh-TW" altLang="en-US" sz="2400" dirty="0" smtClean="0">
                <a:latin typeface="+mn-ea"/>
                <a:ea typeface="+mn-ea"/>
              </a:rPr>
              <a:t>相比</a:t>
            </a:r>
            <a:endParaRPr lang="en-US" altLang="zh-TW" sz="2400" dirty="0" smtClean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endParaRPr lang="en-US" altLang="zh-TW" sz="2400" dirty="0" smtClean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 smtClean="0">
                <a:latin typeface="+mn-ea"/>
                <a:ea typeface="+mn-ea"/>
              </a:rPr>
              <a:t>落</a:t>
            </a:r>
            <a:r>
              <a:rPr lang="zh-TW" altLang="en-US" sz="2400" dirty="0">
                <a:latin typeface="+mn-ea"/>
                <a:ea typeface="+mn-ea"/>
              </a:rPr>
              <a:t>點</a:t>
            </a:r>
            <a:r>
              <a:rPr lang="zh-TW" altLang="en-US" sz="2400" dirty="0" smtClean="0">
                <a:latin typeface="+mn-ea"/>
                <a:ea typeface="+mn-ea"/>
              </a:rPr>
              <a:t>分析</a:t>
            </a:r>
            <a:endParaRPr lang="en-US" altLang="zh-TW" sz="2400" dirty="0">
              <a:latin typeface="+mn-ea"/>
              <a:ea typeface="+mn-ea"/>
            </a:endParaRPr>
          </a:p>
        </p:txBody>
      </p:sp>
      <p:sp>
        <p:nvSpPr>
          <p:cNvPr id="7" name="左大括弧 6"/>
          <p:cNvSpPr/>
          <p:nvPr/>
        </p:nvSpPr>
        <p:spPr>
          <a:xfrm>
            <a:off x="2432562" y="253315"/>
            <a:ext cx="566155" cy="4333267"/>
          </a:xfrm>
          <a:prstGeom prst="leftBrac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128472" y="2115095"/>
            <a:ext cx="1992431" cy="9407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/>
              <a:t>個人申請</a:t>
            </a:r>
            <a:endParaRPr lang="en-US" altLang="zh-TW" sz="3000" dirty="0"/>
          </a:p>
          <a:p>
            <a:pPr algn="ctr"/>
            <a:r>
              <a:rPr lang="zh-TW" altLang="en-US" sz="3000" dirty="0"/>
              <a:t>分析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40346" y="1645451"/>
            <a:ext cx="9749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 smtClean="0"/>
              <a:t>Step4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34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352802" y="1268584"/>
            <a:ext cx="615775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不要只做一家的落點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不要只相信落點，更不要只相信一家的落點</a:t>
            </a:r>
          </a:p>
          <a:p>
            <a:pPr marL="342900" indent="-342900">
              <a:lnSpc>
                <a:spcPct val="2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自己推估落點，你才能明瞭原因何在。</a:t>
            </a:r>
            <a:endParaRPr lang="en-US" altLang="zh-TW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2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比落點更重要的指標：個人特質、生涯規劃</a:t>
            </a:r>
            <a:endParaRPr lang="en-US" altLang="zh-TW" sz="2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20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每年成績趨勢不同（科大更難以預測）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落點</a:t>
            </a:r>
            <a:r>
              <a:rPr lang="zh-TW" altLang="en-US" dirty="0"/>
              <a:t>分析</a:t>
            </a:r>
          </a:p>
        </p:txBody>
      </p:sp>
    </p:spTree>
    <p:extLst>
      <p:ext uri="{BB962C8B-B14F-4D97-AF65-F5344CB8AC3E}">
        <p14:creationId xmlns:p14="http://schemas.microsoft.com/office/powerpoint/2010/main" val="20520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2859085" y="723035"/>
            <a:ext cx="59446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和往年的最低錄取分數相比</a:t>
            </a: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落點分析</a:t>
            </a: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校系排名</a:t>
            </a:r>
            <a:r>
              <a:rPr lang="en-US" altLang="zh-TW" sz="2400" dirty="0">
                <a:latin typeface="+mn-ea"/>
                <a:ea typeface="+mn-ea"/>
              </a:rPr>
              <a:t>(</a:t>
            </a:r>
            <a:r>
              <a:rPr lang="zh-TW" altLang="en-US" sz="2400" dirty="0">
                <a:latin typeface="+mn-ea"/>
                <a:ea typeface="+mn-ea"/>
              </a:rPr>
              <a:t>含科大</a:t>
            </a:r>
            <a:r>
              <a:rPr lang="en-US" altLang="zh-TW" sz="2400" dirty="0">
                <a:latin typeface="+mn-ea"/>
                <a:ea typeface="+mn-ea"/>
              </a:rPr>
              <a:t>)</a:t>
            </a: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</p:txBody>
      </p:sp>
      <p:sp>
        <p:nvSpPr>
          <p:cNvPr id="7" name="左大括弧 6"/>
          <p:cNvSpPr/>
          <p:nvPr/>
        </p:nvSpPr>
        <p:spPr>
          <a:xfrm>
            <a:off x="2432562" y="253315"/>
            <a:ext cx="566155" cy="4333267"/>
          </a:xfrm>
          <a:prstGeom prst="leftBrac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128472" y="2115095"/>
            <a:ext cx="1992431" cy="9407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/>
              <a:t>個人申請</a:t>
            </a:r>
            <a:endParaRPr lang="en-US" altLang="zh-TW" sz="3000" dirty="0"/>
          </a:p>
          <a:p>
            <a:pPr algn="ctr"/>
            <a:r>
              <a:rPr lang="zh-TW" altLang="en-US" sz="3000" dirty="0"/>
              <a:t>分析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40346" y="1645451"/>
            <a:ext cx="9749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 smtClean="0"/>
              <a:t>Step4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746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新建文件夹 (3)\17577f82066f5c6副本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588" y="-19744"/>
            <a:ext cx="9144000" cy="516483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396330" y="412304"/>
            <a:ext cx="8280920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1310498" y="1492424"/>
            <a:ext cx="2854167" cy="528090"/>
            <a:chOff x="1310501" y="1344071"/>
            <a:chExt cx="2854167" cy="528090"/>
          </a:xfrm>
        </p:grpSpPr>
        <p:sp>
          <p:nvSpPr>
            <p:cNvPr id="24" name="MH_SubTitle_1"/>
            <p:cNvSpPr/>
            <p:nvPr>
              <p:custDataLst>
                <p:tags r:id="rId13"/>
              </p:custDataLst>
            </p:nvPr>
          </p:nvSpPr>
          <p:spPr>
            <a:xfrm>
              <a:off x="1310501" y="1344071"/>
              <a:ext cx="2854167" cy="528090"/>
            </a:xfrm>
            <a:custGeom>
              <a:avLst/>
              <a:gdLst>
                <a:gd name="connsiteX0" fmla="*/ 0 w 4508453"/>
                <a:gd name="connsiteY0" fmla="*/ 484779 h 969560"/>
                <a:gd name="connsiteX1" fmla="*/ 0 w 4508453"/>
                <a:gd name="connsiteY1" fmla="*/ 484780 h 969560"/>
                <a:gd name="connsiteX2" fmla="*/ 0 w 4508453"/>
                <a:gd name="connsiteY2" fmla="*/ 484780 h 969560"/>
                <a:gd name="connsiteX3" fmla="*/ 1260428 w 4508453"/>
                <a:gd name="connsiteY3" fmla="*/ 88141 h 969560"/>
                <a:gd name="connsiteX4" fmla="*/ 1260428 w 4508453"/>
                <a:gd name="connsiteY4" fmla="*/ 890894 h 969560"/>
                <a:gd name="connsiteX5" fmla="*/ 3969982 w 4508453"/>
                <a:gd name="connsiteY5" fmla="*/ 890894 h 969560"/>
                <a:gd name="connsiteX6" fmla="*/ 4411496 w 4508453"/>
                <a:gd name="connsiteY6" fmla="*/ 489518 h 969560"/>
                <a:gd name="connsiteX7" fmla="*/ 4411497 w 4508453"/>
                <a:gd name="connsiteY7" fmla="*/ 489518 h 969560"/>
                <a:gd name="connsiteX8" fmla="*/ 3969983 w 4508453"/>
                <a:gd name="connsiteY8" fmla="*/ 88141 h 969560"/>
                <a:gd name="connsiteX9" fmla="*/ 484780 w 4508453"/>
                <a:gd name="connsiteY9" fmla="*/ 0 h 969560"/>
                <a:gd name="connsiteX10" fmla="*/ 4023673 w 4508453"/>
                <a:gd name="connsiteY10" fmla="*/ 0 h 969560"/>
                <a:gd name="connsiteX11" fmla="*/ 4508453 w 4508453"/>
                <a:gd name="connsiteY11" fmla="*/ 484780 h 969560"/>
                <a:gd name="connsiteX12" fmla="*/ 4508452 w 4508453"/>
                <a:gd name="connsiteY12" fmla="*/ 484780 h 969560"/>
                <a:gd name="connsiteX13" fmla="*/ 4023672 w 4508453"/>
                <a:gd name="connsiteY13" fmla="*/ 969560 h 969560"/>
                <a:gd name="connsiteX14" fmla="*/ 484780 w 4508453"/>
                <a:gd name="connsiteY14" fmla="*/ 969559 h 969560"/>
                <a:gd name="connsiteX15" fmla="*/ 9849 w 4508453"/>
                <a:gd name="connsiteY15" fmla="*/ 582479 h 969560"/>
                <a:gd name="connsiteX16" fmla="*/ 0 w 4508453"/>
                <a:gd name="connsiteY16" fmla="*/ 484780 h 969560"/>
                <a:gd name="connsiteX17" fmla="*/ 9849 w 4508453"/>
                <a:gd name="connsiteY17" fmla="*/ 387080 h 969560"/>
                <a:gd name="connsiteX18" fmla="*/ 484780 w 4508453"/>
                <a:gd name="connsiteY18" fmla="*/ 0 h 96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8453" h="969560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72868" tIns="0" rIns="0" bIns="0" rtlCol="0" anchor="ctr" anchorCtr="0">
              <a:noAutofit/>
            </a:bodyPr>
            <a:lstStyle/>
            <a:p>
              <a:r>
                <a:rPr lang="zh-TW" altLang="en-US" sz="1700" b="1" dirty="0">
                  <a:latin typeface="+mn-ea"/>
                  <a:ea typeface="+mn-ea"/>
                  <a:sym typeface="Arial" panose="020B0604020202020204" pitchFamily="34" charset="0"/>
                </a:rPr>
                <a:t>個人申請簡介</a:t>
              </a:r>
              <a:endParaRPr lang="en-US" altLang="zh-CN" sz="1700" b="1" dirty="0"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MH_Other_1"/>
            <p:cNvSpPr txBox="1"/>
            <p:nvPr>
              <p:custDataLst>
                <p:tags r:id="rId14"/>
              </p:custDataLst>
            </p:nvPr>
          </p:nvSpPr>
          <p:spPr>
            <a:xfrm flipH="1">
              <a:off x="1463863" y="1378569"/>
              <a:ext cx="601591" cy="437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>
                <a:lnSpc>
                  <a:spcPct val="100000"/>
                </a:lnSpc>
                <a:defRPr/>
              </a:pPr>
              <a:r>
                <a:rPr lang="en-US" altLang="zh-CN" sz="2800" dirty="0">
                  <a:solidFill>
                    <a:srgbClr val="FFFFFF"/>
                  </a:solidFill>
                  <a:latin typeface="Arial" panose="020B0604020202020204" pitchFamily="34" charset="0"/>
                  <a:cs typeface="Times New Roman" pitchFamily="18" charset="0"/>
                  <a:sym typeface="Arial" panose="020B0604020202020204" pitchFamily="34" charset="0"/>
                </a:rPr>
                <a:t>01</a:t>
              </a:r>
              <a:endParaRPr lang="zh-CN" altLang="en-US" sz="2800" dirty="0">
                <a:solidFill>
                  <a:srgbClr val="FFFFFF"/>
                </a:solidFill>
                <a:latin typeface="Arial" panose="020B0604020202020204" pitchFamily="34" charset="0"/>
                <a:cs typeface="Times New Roman" pitchFamily="18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4918587" y="1974868"/>
            <a:ext cx="2853078" cy="527273"/>
            <a:chOff x="4901294" y="1816364"/>
            <a:chExt cx="2853078" cy="527273"/>
          </a:xfrm>
        </p:grpSpPr>
        <p:sp>
          <p:nvSpPr>
            <p:cNvPr id="26" name="MH_SubTitle_2"/>
            <p:cNvSpPr/>
            <p:nvPr>
              <p:custDataLst>
                <p:tags r:id="rId11"/>
              </p:custDataLst>
            </p:nvPr>
          </p:nvSpPr>
          <p:spPr>
            <a:xfrm flipH="1">
              <a:off x="4901294" y="1816364"/>
              <a:ext cx="2853078" cy="527273"/>
            </a:xfrm>
            <a:custGeom>
              <a:avLst/>
              <a:gdLst>
                <a:gd name="connsiteX0" fmla="*/ 0 w 4508453"/>
                <a:gd name="connsiteY0" fmla="*/ 484779 h 969560"/>
                <a:gd name="connsiteX1" fmla="*/ 0 w 4508453"/>
                <a:gd name="connsiteY1" fmla="*/ 484780 h 969560"/>
                <a:gd name="connsiteX2" fmla="*/ 0 w 4508453"/>
                <a:gd name="connsiteY2" fmla="*/ 484780 h 969560"/>
                <a:gd name="connsiteX3" fmla="*/ 3969983 w 4508453"/>
                <a:gd name="connsiteY3" fmla="*/ 88141 h 969560"/>
                <a:gd name="connsiteX4" fmla="*/ 4411497 w 4508453"/>
                <a:gd name="connsiteY4" fmla="*/ 489518 h 969560"/>
                <a:gd name="connsiteX5" fmla="*/ 4411496 w 4508453"/>
                <a:gd name="connsiteY5" fmla="*/ 489518 h 969560"/>
                <a:gd name="connsiteX6" fmla="*/ 3969982 w 4508453"/>
                <a:gd name="connsiteY6" fmla="*/ 890894 h 969560"/>
                <a:gd name="connsiteX7" fmla="*/ 1260428 w 4508453"/>
                <a:gd name="connsiteY7" fmla="*/ 890894 h 969560"/>
                <a:gd name="connsiteX8" fmla="*/ 1260428 w 4508453"/>
                <a:gd name="connsiteY8" fmla="*/ 88141 h 969560"/>
                <a:gd name="connsiteX9" fmla="*/ 4023673 w 4508453"/>
                <a:gd name="connsiteY9" fmla="*/ 0 h 969560"/>
                <a:gd name="connsiteX10" fmla="*/ 484780 w 4508453"/>
                <a:gd name="connsiteY10" fmla="*/ 0 h 969560"/>
                <a:gd name="connsiteX11" fmla="*/ 9849 w 4508453"/>
                <a:gd name="connsiteY11" fmla="*/ 387080 h 969560"/>
                <a:gd name="connsiteX12" fmla="*/ 0 w 4508453"/>
                <a:gd name="connsiteY12" fmla="*/ 484780 h 969560"/>
                <a:gd name="connsiteX13" fmla="*/ 9849 w 4508453"/>
                <a:gd name="connsiteY13" fmla="*/ 582479 h 969560"/>
                <a:gd name="connsiteX14" fmla="*/ 484780 w 4508453"/>
                <a:gd name="connsiteY14" fmla="*/ 969559 h 969560"/>
                <a:gd name="connsiteX15" fmla="*/ 4023672 w 4508453"/>
                <a:gd name="connsiteY15" fmla="*/ 969560 h 969560"/>
                <a:gd name="connsiteX16" fmla="*/ 4508452 w 4508453"/>
                <a:gd name="connsiteY16" fmla="*/ 484780 h 969560"/>
                <a:gd name="connsiteX17" fmla="*/ 4508453 w 4508453"/>
                <a:gd name="connsiteY17" fmla="*/ 484780 h 969560"/>
                <a:gd name="connsiteX18" fmla="*/ 4023673 w 4508453"/>
                <a:gd name="connsiteY18" fmla="*/ 0 h 96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8453" h="969560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3969983" y="88141"/>
                  </a:moveTo>
                  <a:cubicBezTo>
                    <a:pt x="4213825" y="88141"/>
                    <a:pt x="4411497" y="267843"/>
                    <a:pt x="4411497" y="489518"/>
                  </a:cubicBezTo>
                  <a:lnTo>
                    <a:pt x="4411496" y="489518"/>
                  </a:lnTo>
                  <a:cubicBezTo>
                    <a:pt x="4411496" y="711192"/>
                    <a:pt x="4213824" y="890894"/>
                    <a:pt x="3969982" y="890894"/>
                  </a:cubicBezTo>
                  <a:lnTo>
                    <a:pt x="1260428" y="890894"/>
                  </a:lnTo>
                  <a:lnTo>
                    <a:pt x="1260428" y="88141"/>
                  </a:lnTo>
                  <a:close/>
                  <a:moveTo>
                    <a:pt x="4023673" y="0"/>
                  </a:moveTo>
                  <a:lnTo>
                    <a:pt x="484780" y="0"/>
                  </a:lnTo>
                  <a:cubicBezTo>
                    <a:pt x="250510" y="0"/>
                    <a:pt x="55053" y="166174"/>
                    <a:pt x="9849" y="387080"/>
                  </a:cubicBezTo>
                  <a:lnTo>
                    <a:pt x="0" y="484780"/>
                  </a:lnTo>
                  <a:lnTo>
                    <a:pt x="9849" y="582479"/>
                  </a:lnTo>
                  <a:cubicBezTo>
                    <a:pt x="55053" y="803386"/>
                    <a:pt x="250510" y="969559"/>
                    <a:pt x="484780" y="969559"/>
                  </a:cubicBezTo>
                  <a:lnTo>
                    <a:pt x="4023672" y="969560"/>
                  </a:lnTo>
                  <a:cubicBezTo>
                    <a:pt x="4291409" y="969560"/>
                    <a:pt x="4508452" y="752517"/>
                    <a:pt x="4508452" y="484780"/>
                  </a:cubicBezTo>
                  <a:lnTo>
                    <a:pt x="4508453" y="484780"/>
                  </a:lnTo>
                  <a:cubicBezTo>
                    <a:pt x="4508453" y="217043"/>
                    <a:pt x="4291410" y="0"/>
                    <a:pt x="402367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230416" tIns="0" rIns="0" bIns="0" rtlCol="0" anchor="ctr">
              <a:noAutofit/>
            </a:bodyPr>
            <a:lstStyle/>
            <a:p>
              <a:r>
                <a:rPr lang="zh-TW" altLang="en-US" sz="1700" b="1" dirty="0" smtClean="0">
                  <a:latin typeface="+mn-ea"/>
                  <a:ea typeface="+mn-ea"/>
                  <a:sym typeface="Arial" panose="020B0604020202020204" pitchFamily="34" charset="0"/>
                </a:rPr>
                <a:t>讀</a:t>
              </a:r>
              <a:r>
                <a:rPr lang="zh-TW" altLang="en-US" sz="1700" b="1" dirty="0">
                  <a:latin typeface="+mn-ea"/>
                  <a:ea typeface="+mn-ea"/>
                  <a:sym typeface="Arial" panose="020B0604020202020204" pitchFamily="34" charset="0"/>
                </a:rPr>
                <a:t>懂</a:t>
              </a:r>
              <a:r>
                <a:rPr lang="zh-TW" altLang="en-US" sz="1700" b="1" dirty="0" smtClean="0">
                  <a:latin typeface="+mn-ea"/>
                  <a:ea typeface="+mn-ea"/>
                  <a:sym typeface="Arial" panose="020B0604020202020204" pitchFamily="34" charset="0"/>
                </a:rPr>
                <a:t>簡章</a:t>
              </a:r>
              <a:endParaRPr lang="en-US" altLang="zh-CN" sz="1700" b="1" dirty="0"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MH_Other_2"/>
            <p:cNvSpPr txBox="1"/>
            <p:nvPr>
              <p:custDataLst>
                <p:tags r:id="rId12"/>
              </p:custDataLst>
            </p:nvPr>
          </p:nvSpPr>
          <p:spPr>
            <a:xfrm flipH="1">
              <a:off x="7017674" y="1861102"/>
              <a:ext cx="601591" cy="437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>
                <a:lnSpc>
                  <a:spcPct val="100000"/>
                </a:lnSpc>
                <a:defRPr/>
              </a:pPr>
              <a:r>
                <a:rPr lang="en-US" altLang="zh-CN" sz="2800" dirty="0" smtClean="0">
                  <a:solidFill>
                    <a:srgbClr val="FFFFFF"/>
                  </a:solidFill>
                  <a:latin typeface="Arial" panose="020B0604020202020204" pitchFamily="34" charset="0"/>
                  <a:cs typeface="Times New Roman" pitchFamily="18" charset="0"/>
                  <a:sym typeface="Arial" panose="020B0604020202020204" pitchFamily="34" charset="0"/>
                </a:rPr>
                <a:t>02</a:t>
              </a:r>
              <a:endParaRPr lang="zh-CN" altLang="en-US" sz="2800" dirty="0">
                <a:solidFill>
                  <a:srgbClr val="FFFFFF"/>
                </a:solidFill>
                <a:latin typeface="Arial" panose="020B0604020202020204" pitchFamily="34" charset="0"/>
                <a:cs typeface="Times New Roman" pitchFamily="18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1310500" y="2424945"/>
            <a:ext cx="2854167" cy="528090"/>
            <a:chOff x="1310500" y="2428528"/>
            <a:chExt cx="2854167" cy="528090"/>
          </a:xfrm>
        </p:grpSpPr>
        <p:sp>
          <p:nvSpPr>
            <p:cNvPr id="28" name="MH_SubTitle_1"/>
            <p:cNvSpPr/>
            <p:nvPr>
              <p:custDataLst>
                <p:tags r:id="rId9"/>
              </p:custDataLst>
            </p:nvPr>
          </p:nvSpPr>
          <p:spPr>
            <a:xfrm>
              <a:off x="1310500" y="2428528"/>
              <a:ext cx="2854167" cy="528090"/>
            </a:xfrm>
            <a:custGeom>
              <a:avLst/>
              <a:gdLst>
                <a:gd name="connsiteX0" fmla="*/ 0 w 4508453"/>
                <a:gd name="connsiteY0" fmla="*/ 484779 h 969560"/>
                <a:gd name="connsiteX1" fmla="*/ 0 w 4508453"/>
                <a:gd name="connsiteY1" fmla="*/ 484780 h 969560"/>
                <a:gd name="connsiteX2" fmla="*/ 0 w 4508453"/>
                <a:gd name="connsiteY2" fmla="*/ 484780 h 969560"/>
                <a:gd name="connsiteX3" fmla="*/ 1260428 w 4508453"/>
                <a:gd name="connsiteY3" fmla="*/ 88141 h 969560"/>
                <a:gd name="connsiteX4" fmla="*/ 1260428 w 4508453"/>
                <a:gd name="connsiteY4" fmla="*/ 890894 h 969560"/>
                <a:gd name="connsiteX5" fmla="*/ 3969982 w 4508453"/>
                <a:gd name="connsiteY5" fmla="*/ 890894 h 969560"/>
                <a:gd name="connsiteX6" fmla="*/ 4411496 w 4508453"/>
                <a:gd name="connsiteY6" fmla="*/ 489518 h 969560"/>
                <a:gd name="connsiteX7" fmla="*/ 4411497 w 4508453"/>
                <a:gd name="connsiteY7" fmla="*/ 489518 h 969560"/>
                <a:gd name="connsiteX8" fmla="*/ 3969983 w 4508453"/>
                <a:gd name="connsiteY8" fmla="*/ 88141 h 969560"/>
                <a:gd name="connsiteX9" fmla="*/ 484780 w 4508453"/>
                <a:gd name="connsiteY9" fmla="*/ 0 h 969560"/>
                <a:gd name="connsiteX10" fmla="*/ 4023673 w 4508453"/>
                <a:gd name="connsiteY10" fmla="*/ 0 h 969560"/>
                <a:gd name="connsiteX11" fmla="*/ 4508453 w 4508453"/>
                <a:gd name="connsiteY11" fmla="*/ 484780 h 969560"/>
                <a:gd name="connsiteX12" fmla="*/ 4508452 w 4508453"/>
                <a:gd name="connsiteY12" fmla="*/ 484780 h 969560"/>
                <a:gd name="connsiteX13" fmla="*/ 4023672 w 4508453"/>
                <a:gd name="connsiteY13" fmla="*/ 969560 h 969560"/>
                <a:gd name="connsiteX14" fmla="*/ 484780 w 4508453"/>
                <a:gd name="connsiteY14" fmla="*/ 969559 h 969560"/>
                <a:gd name="connsiteX15" fmla="*/ 9849 w 4508453"/>
                <a:gd name="connsiteY15" fmla="*/ 582479 h 969560"/>
                <a:gd name="connsiteX16" fmla="*/ 0 w 4508453"/>
                <a:gd name="connsiteY16" fmla="*/ 484780 h 969560"/>
                <a:gd name="connsiteX17" fmla="*/ 9849 w 4508453"/>
                <a:gd name="connsiteY17" fmla="*/ 387080 h 969560"/>
                <a:gd name="connsiteX18" fmla="*/ 484780 w 4508453"/>
                <a:gd name="connsiteY18" fmla="*/ 0 h 96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8453" h="969560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72868" tIns="0" rIns="0" bIns="0" rtlCol="0" anchor="ctr" anchorCtr="0">
              <a:noAutofit/>
            </a:bodyPr>
            <a:lstStyle/>
            <a:p>
              <a:r>
                <a:rPr lang="zh-TW" altLang="en-US" sz="1700" b="1" dirty="0">
                  <a:latin typeface="+mn-ea"/>
                  <a:ea typeface="+mn-ea"/>
                  <a:sym typeface="Arial" panose="020B0604020202020204" pitchFamily="34" charset="0"/>
                </a:rPr>
                <a:t>志願選填策略</a:t>
              </a:r>
            </a:p>
          </p:txBody>
        </p:sp>
        <p:sp>
          <p:nvSpPr>
            <p:cNvPr id="29" name="MH_Other_1"/>
            <p:cNvSpPr txBox="1"/>
            <p:nvPr>
              <p:custDataLst>
                <p:tags r:id="rId10"/>
              </p:custDataLst>
            </p:nvPr>
          </p:nvSpPr>
          <p:spPr>
            <a:xfrm flipH="1">
              <a:off x="1463862" y="2463026"/>
              <a:ext cx="601591" cy="437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>
                <a:lnSpc>
                  <a:spcPct val="100000"/>
                </a:lnSpc>
                <a:defRPr/>
              </a:pPr>
              <a:r>
                <a:rPr lang="en-US" altLang="zh-CN" sz="2800" dirty="0" smtClean="0">
                  <a:solidFill>
                    <a:srgbClr val="FFFFFF"/>
                  </a:solidFill>
                  <a:latin typeface="Arial" panose="020B0604020202020204" pitchFamily="34" charset="0"/>
                  <a:cs typeface="Times New Roman" pitchFamily="18" charset="0"/>
                  <a:sym typeface="Arial" panose="020B0604020202020204" pitchFamily="34" charset="0"/>
                </a:rPr>
                <a:t>03</a:t>
              </a:r>
              <a:endParaRPr lang="zh-CN" altLang="en-US" sz="2800" dirty="0">
                <a:solidFill>
                  <a:srgbClr val="FFFFFF"/>
                </a:solidFill>
                <a:latin typeface="Arial" panose="020B0604020202020204" pitchFamily="34" charset="0"/>
                <a:cs typeface="Times New Roman" pitchFamily="18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4918587" y="2874165"/>
            <a:ext cx="2853078" cy="527273"/>
            <a:chOff x="4901294" y="3004592"/>
            <a:chExt cx="2853078" cy="527273"/>
          </a:xfrm>
          <a:solidFill>
            <a:srgbClr val="CD5652"/>
          </a:solidFill>
        </p:grpSpPr>
        <p:sp>
          <p:nvSpPr>
            <p:cNvPr id="30" name="MH_SubTitle_2"/>
            <p:cNvSpPr/>
            <p:nvPr>
              <p:custDataLst>
                <p:tags r:id="rId7"/>
              </p:custDataLst>
            </p:nvPr>
          </p:nvSpPr>
          <p:spPr>
            <a:xfrm flipH="1">
              <a:off x="4901294" y="3004592"/>
              <a:ext cx="2853078" cy="527273"/>
            </a:xfrm>
            <a:custGeom>
              <a:avLst/>
              <a:gdLst>
                <a:gd name="connsiteX0" fmla="*/ 0 w 4508453"/>
                <a:gd name="connsiteY0" fmla="*/ 484779 h 969560"/>
                <a:gd name="connsiteX1" fmla="*/ 0 w 4508453"/>
                <a:gd name="connsiteY1" fmla="*/ 484780 h 969560"/>
                <a:gd name="connsiteX2" fmla="*/ 0 w 4508453"/>
                <a:gd name="connsiteY2" fmla="*/ 484780 h 969560"/>
                <a:gd name="connsiteX3" fmla="*/ 3969983 w 4508453"/>
                <a:gd name="connsiteY3" fmla="*/ 88141 h 969560"/>
                <a:gd name="connsiteX4" fmla="*/ 4411497 w 4508453"/>
                <a:gd name="connsiteY4" fmla="*/ 489518 h 969560"/>
                <a:gd name="connsiteX5" fmla="*/ 4411496 w 4508453"/>
                <a:gd name="connsiteY5" fmla="*/ 489518 h 969560"/>
                <a:gd name="connsiteX6" fmla="*/ 3969982 w 4508453"/>
                <a:gd name="connsiteY6" fmla="*/ 890894 h 969560"/>
                <a:gd name="connsiteX7" fmla="*/ 1260428 w 4508453"/>
                <a:gd name="connsiteY7" fmla="*/ 890894 h 969560"/>
                <a:gd name="connsiteX8" fmla="*/ 1260428 w 4508453"/>
                <a:gd name="connsiteY8" fmla="*/ 88141 h 969560"/>
                <a:gd name="connsiteX9" fmla="*/ 4023673 w 4508453"/>
                <a:gd name="connsiteY9" fmla="*/ 0 h 969560"/>
                <a:gd name="connsiteX10" fmla="*/ 484780 w 4508453"/>
                <a:gd name="connsiteY10" fmla="*/ 0 h 969560"/>
                <a:gd name="connsiteX11" fmla="*/ 9849 w 4508453"/>
                <a:gd name="connsiteY11" fmla="*/ 387080 h 969560"/>
                <a:gd name="connsiteX12" fmla="*/ 0 w 4508453"/>
                <a:gd name="connsiteY12" fmla="*/ 484780 h 969560"/>
                <a:gd name="connsiteX13" fmla="*/ 9849 w 4508453"/>
                <a:gd name="connsiteY13" fmla="*/ 582479 h 969560"/>
                <a:gd name="connsiteX14" fmla="*/ 484780 w 4508453"/>
                <a:gd name="connsiteY14" fmla="*/ 969559 h 969560"/>
                <a:gd name="connsiteX15" fmla="*/ 4023672 w 4508453"/>
                <a:gd name="connsiteY15" fmla="*/ 969560 h 969560"/>
                <a:gd name="connsiteX16" fmla="*/ 4508452 w 4508453"/>
                <a:gd name="connsiteY16" fmla="*/ 484780 h 969560"/>
                <a:gd name="connsiteX17" fmla="*/ 4508453 w 4508453"/>
                <a:gd name="connsiteY17" fmla="*/ 484780 h 969560"/>
                <a:gd name="connsiteX18" fmla="*/ 4023673 w 4508453"/>
                <a:gd name="connsiteY18" fmla="*/ 0 h 96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8453" h="969560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3969983" y="88141"/>
                  </a:moveTo>
                  <a:cubicBezTo>
                    <a:pt x="4213825" y="88141"/>
                    <a:pt x="4411497" y="267843"/>
                    <a:pt x="4411497" y="489518"/>
                  </a:cubicBezTo>
                  <a:lnTo>
                    <a:pt x="4411496" y="489518"/>
                  </a:lnTo>
                  <a:cubicBezTo>
                    <a:pt x="4411496" y="711192"/>
                    <a:pt x="4213824" y="890894"/>
                    <a:pt x="3969982" y="890894"/>
                  </a:cubicBezTo>
                  <a:lnTo>
                    <a:pt x="1260428" y="890894"/>
                  </a:lnTo>
                  <a:lnTo>
                    <a:pt x="1260428" y="88141"/>
                  </a:lnTo>
                  <a:close/>
                  <a:moveTo>
                    <a:pt x="4023673" y="0"/>
                  </a:moveTo>
                  <a:lnTo>
                    <a:pt x="484780" y="0"/>
                  </a:lnTo>
                  <a:cubicBezTo>
                    <a:pt x="250510" y="0"/>
                    <a:pt x="55053" y="166174"/>
                    <a:pt x="9849" y="387080"/>
                  </a:cubicBezTo>
                  <a:lnTo>
                    <a:pt x="0" y="484780"/>
                  </a:lnTo>
                  <a:lnTo>
                    <a:pt x="9849" y="582479"/>
                  </a:lnTo>
                  <a:cubicBezTo>
                    <a:pt x="55053" y="803386"/>
                    <a:pt x="250510" y="969559"/>
                    <a:pt x="484780" y="969559"/>
                  </a:cubicBezTo>
                  <a:lnTo>
                    <a:pt x="4023672" y="969560"/>
                  </a:lnTo>
                  <a:cubicBezTo>
                    <a:pt x="4291409" y="969560"/>
                    <a:pt x="4508452" y="752517"/>
                    <a:pt x="4508452" y="484780"/>
                  </a:cubicBezTo>
                  <a:lnTo>
                    <a:pt x="4508453" y="484780"/>
                  </a:lnTo>
                  <a:cubicBezTo>
                    <a:pt x="4508453" y="217043"/>
                    <a:pt x="4291410" y="0"/>
                    <a:pt x="4023673" y="0"/>
                  </a:cubicBezTo>
                  <a:close/>
                </a:path>
              </a:pathLst>
            </a:custGeom>
            <a:grpFill/>
            <a:ln w="25400" cap="flat" cmpd="sng" algn="ctr">
              <a:noFill/>
              <a:prstDash val="solid"/>
            </a:ln>
            <a:effectLst/>
          </p:spPr>
          <p:txBody>
            <a:bodyPr wrap="square" lIns="230416" tIns="0" rIns="0" bIns="0" rtlCol="0" anchor="ctr">
              <a:noAutofit/>
            </a:bodyPr>
            <a:lstStyle/>
            <a:p>
              <a:r>
                <a:rPr lang="zh-TW" altLang="en-US" sz="1700" b="1" dirty="0" smtClean="0">
                  <a:latin typeface="+mn-ea"/>
                  <a:ea typeface="+mn-ea"/>
                  <a:sym typeface="Arial" panose="020B0604020202020204" pitchFamily="34" charset="0"/>
                </a:rPr>
                <a:t>個人申請評估表</a:t>
              </a:r>
              <a:endParaRPr lang="en-US" altLang="zh-CN" sz="1700" b="1" dirty="0"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MH_Other_2"/>
            <p:cNvSpPr txBox="1"/>
            <p:nvPr>
              <p:custDataLst>
                <p:tags r:id="rId8"/>
              </p:custDataLst>
            </p:nvPr>
          </p:nvSpPr>
          <p:spPr>
            <a:xfrm flipH="1">
              <a:off x="7017674" y="3038681"/>
              <a:ext cx="601591" cy="437795"/>
            </a:xfrm>
            <a:prstGeom prst="rect">
              <a:avLst/>
            </a:prstGeom>
            <a:grpFill/>
            <a:effectLst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>
                <a:lnSpc>
                  <a:spcPct val="100000"/>
                </a:lnSpc>
                <a:defRPr/>
              </a:pPr>
              <a:r>
                <a:rPr lang="en-US" altLang="zh-CN" sz="2800" dirty="0" smtClean="0">
                  <a:solidFill>
                    <a:srgbClr val="FFFFFF"/>
                  </a:solidFill>
                  <a:latin typeface="Arial" panose="020B0604020202020204" pitchFamily="34" charset="0"/>
                  <a:cs typeface="Times New Roman" pitchFamily="18" charset="0"/>
                  <a:sym typeface="Arial" panose="020B0604020202020204" pitchFamily="34" charset="0"/>
                </a:rPr>
                <a:t>04</a:t>
              </a:r>
              <a:endParaRPr lang="zh-CN" altLang="en-US" sz="2800" dirty="0">
                <a:solidFill>
                  <a:srgbClr val="FFFFFF"/>
                </a:solidFill>
                <a:latin typeface="Arial" panose="020B0604020202020204" pitchFamily="34" charset="0"/>
                <a:cs typeface="Times New Roman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32" name="MH_Others_1"/>
          <p:cNvSpPr txBox="1"/>
          <p:nvPr>
            <p:custDataLst>
              <p:tags r:id="rId1"/>
            </p:custDataLst>
          </p:nvPr>
        </p:nvSpPr>
        <p:spPr>
          <a:xfrm>
            <a:off x="3063843" y="556320"/>
            <a:ext cx="1194506" cy="48167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31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  錄</a:t>
            </a:r>
            <a:endParaRPr lang="zh-CN" altLang="en-US" sz="31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MH_Others_2"/>
          <p:cNvSpPr txBox="1"/>
          <p:nvPr>
            <p:custDataLst>
              <p:tags r:id="rId2"/>
            </p:custDataLst>
          </p:nvPr>
        </p:nvSpPr>
        <p:spPr>
          <a:xfrm>
            <a:off x="4504027" y="556334"/>
            <a:ext cx="2255066" cy="4816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31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CONTENTS</a:t>
            </a:r>
            <a:endParaRPr lang="zh-CN" altLang="en-US" sz="31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310499" y="3357466"/>
            <a:ext cx="2854167" cy="528090"/>
            <a:chOff x="1310499" y="3487030"/>
            <a:chExt cx="2854167" cy="528090"/>
          </a:xfrm>
        </p:grpSpPr>
        <p:sp>
          <p:nvSpPr>
            <p:cNvPr id="14" name="MH_SubTitle_1"/>
            <p:cNvSpPr/>
            <p:nvPr>
              <p:custDataLst>
                <p:tags r:id="rId5"/>
              </p:custDataLst>
            </p:nvPr>
          </p:nvSpPr>
          <p:spPr>
            <a:xfrm>
              <a:off x="1310499" y="3487030"/>
              <a:ext cx="2854167" cy="528090"/>
            </a:xfrm>
            <a:custGeom>
              <a:avLst/>
              <a:gdLst>
                <a:gd name="connsiteX0" fmla="*/ 0 w 4508453"/>
                <a:gd name="connsiteY0" fmla="*/ 484779 h 969560"/>
                <a:gd name="connsiteX1" fmla="*/ 0 w 4508453"/>
                <a:gd name="connsiteY1" fmla="*/ 484780 h 969560"/>
                <a:gd name="connsiteX2" fmla="*/ 0 w 4508453"/>
                <a:gd name="connsiteY2" fmla="*/ 484780 h 969560"/>
                <a:gd name="connsiteX3" fmla="*/ 1260428 w 4508453"/>
                <a:gd name="connsiteY3" fmla="*/ 88141 h 969560"/>
                <a:gd name="connsiteX4" fmla="*/ 1260428 w 4508453"/>
                <a:gd name="connsiteY4" fmla="*/ 890894 h 969560"/>
                <a:gd name="connsiteX5" fmla="*/ 3969982 w 4508453"/>
                <a:gd name="connsiteY5" fmla="*/ 890894 h 969560"/>
                <a:gd name="connsiteX6" fmla="*/ 4411496 w 4508453"/>
                <a:gd name="connsiteY6" fmla="*/ 489518 h 969560"/>
                <a:gd name="connsiteX7" fmla="*/ 4411497 w 4508453"/>
                <a:gd name="connsiteY7" fmla="*/ 489518 h 969560"/>
                <a:gd name="connsiteX8" fmla="*/ 3969983 w 4508453"/>
                <a:gd name="connsiteY8" fmla="*/ 88141 h 969560"/>
                <a:gd name="connsiteX9" fmla="*/ 484780 w 4508453"/>
                <a:gd name="connsiteY9" fmla="*/ 0 h 969560"/>
                <a:gd name="connsiteX10" fmla="*/ 4023673 w 4508453"/>
                <a:gd name="connsiteY10" fmla="*/ 0 h 969560"/>
                <a:gd name="connsiteX11" fmla="*/ 4508453 w 4508453"/>
                <a:gd name="connsiteY11" fmla="*/ 484780 h 969560"/>
                <a:gd name="connsiteX12" fmla="*/ 4508452 w 4508453"/>
                <a:gd name="connsiteY12" fmla="*/ 484780 h 969560"/>
                <a:gd name="connsiteX13" fmla="*/ 4023672 w 4508453"/>
                <a:gd name="connsiteY13" fmla="*/ 969560 h 969560"/>
                <a:gd name="connsiteX14" fmla="*/ 484780 w 4508453"/>
                <a:gd name="connsiteY14" fmla="*/ 969559 h 969560"/>
                <a:gd name="connsiteX15" fmla="*/ 9849 w 4508453"/>
                <a:gd name="connsiteY15" fmla="*/ 582479 h 969560"/>
                <a:gd name="connsiteX16" fmla="*/ 0 w 4508453"/>
                <a:gd name="connsiteY16" fmla="*/ 484780 h 969560"/>
                <a:gd name="connsiteX17" fmla="*/ 9849 w 4508453"/>
                <a:gd name="connsiteY17" fmla="*/ 387080 h 969560"/>
                <a:gd name="connsiteX18" fmla="*/ 484780 w 4508453"/>
                <a:gd name="connsiteY18" fmla="*/ 0 h 96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8453" h="969560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72868" tIns="0" rIns="0" bIns="0" rtlCol="0" anchor="ctr" anchorCtr="0">
              <a:noAutofit/>
            </a:bodyPr>
            <a:lstStyle/>
            <a:p>
              <a:r>
                <a:rPr lang="en-US" altLang="zh-TW" sz="1700" b="1" dirty="0">
                  <a:latin typeface="+mn-ea"/>
                  <a:ea typeface="+mn-ea"/>
                  <a:sym typeface="Arial" panose="020B0604020202020204" pitchFamily="34" charset="0"/>
                </a:rPr>
                <a:t>Q&amp;A</a:t>
              </a:r>
              <a:r>
                <a:rPr lang="zh-TW" altLang="en-US" sz="1700" b="1" dirty="0">
                  <a:latin typeface="+mn-ea"/>
                  <a:ea typeface="+mn-ea"/>
                  <a:sym typeface="Arial" panose="020B0604020202020204" pitchFamily="34" charset="0"/>
                </a:rPr>
                <a:t>整理</a:t>
              </a:r>
              <a:endParaRPr lang="en-US" altLang="zh-CN" sz="1700" b="1" dirty="0"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  <p:sp>
          <p:nvSpPr>
            <p:cNvPr id="15" name="MH_Other_1"/>
            <p:cNvSpPr txBox="1"/>
            <p:nvPr>
              <p:custDataLst>
                <p:tags r:id="rId6"/>
              </p:custDataLst>
            </p:nvPr>
          </p:nvSpPr>
          <p:spPr>
            <a:xfrm flipH="1">
              <a:off x="1463861" y="3521528"/>
              <a:ext cx="601591" cy="437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>
                <a:lnSpc>
                  <a:spcPct val="100000"/>
                </a:lnSpc>
                <a:defRPr/>
              </a:pPr>
              <a:r>
                <a:rPr lang="en-US" altLang="zh-CN" sz="2800" dirty="0" smtClean="0">
                  <a:solidFill>
                    <a:srgbClr val="FFFFFF"/>
                  </a:solidFill>
                  <a:latin typeface="Arial" panose="020B0604020202020204" pitchFamily="34" charset="0"/>
                  <a:cs typeface="Times New Roman" pitchFamily="18" charset="0"/>
                  <a:sym typeface="Arial" panose="020B0604020202020204" pitchFamily="34" charset="0"/>
                </a:rPr>
                <a:t>0</a:t>
              </a:r>
              <a:r>
                <a:rPr lang="en-US" altLang="zh-CN" sz="2800" dirty="0">
                  <a:solidFill>
                    <a:srgbClr val="FFFFFF"/>
                  </a:solidFill>
                  <a:latin typeface="Arial" panose="020B0604020202020204" pitchFamily="34" charset="0"/>
                  <a:cs typeface="Times New Roman" pitchFamily="18" charset="0"/>
                  <a:sym typeface="Arial" panose="020B0604020202020204" pitchFamily="34" charset="0"/>
                </a:rPr>
                <a:t>5</a:t>
              </a:r>
              <a:endParaRPr lang="zh-CN" altLang="en-US" sz="2800" dirty="0">
                <a:solidFill>
                  <a:srgbClr val="FFFFFF"/>
                </a:solidFill>
                <a:latin typeface="Arial" panose="020B0604020202020204" pitchFamily="34" charset="0"/>
                <a:cs typeface="Times New Roman" pitchFamily="18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4918587" y="3773463"/>
            <a:ext cx="2853078" cy="527273"/>
            <a:chOff x="4918587" y="3959323"/>
            <a:chExt cx="2853078" cy="527273"/>
          </a:xfrm>
        </p:grpSpPr>
        <p:sp>
          <p:nvSpPr>
            <p:cNvPr id="19" name="MH_SubTitle_2"/>
            <p:cNvSpPr/>
            <p:nvPr>
              <p:custDataLst>
                <p:tags r:id="rId3"/>
              </p:custDataLst>
            </p:nvPr>
          </p:nvSpPr>
          <p:spPr>
            <a:xfrm flipH="1">
              <a:off x="4918587" y="3959323"/>
              <a:ext cx="2853078" cy="527273"/>
            </a:xfrm>
            <a:custGeom>
              <a:avLst/>
              <a:gdLst>
                <a:gd name="connsiteX0" fmla="*/ 0 w 4508453"/>
                <a:gd name="connsiteY0" fmla="*/ 484779 h 969560"/>
                <a:gd name="connsiteX1" fmla="*/ 0 w 4508453"/>
                <a:gd name="connsiteY1" fmla="*/ 484780 h 969560"/>
                <a:gd name="connsiteX2" fmla="*/ 0 w 4508453"/>
                <a:gd name="connsiteY2" fmla="*/ 484780 h 969560"/>
                <a:gd name="connsiteX3" fmla="*/ 3969983 w 4508453"/>
                <a:gd name="connsiteY3" fmla="*/ 88141 h 969560"/>
                <a:gd name="connsiteX4" fmla="*/ 4411497 w 4508453"/>
                <a:gd name="connsiteY4" fmla="*/ 489518 h 969560"/>
                <a:gd name="connsiteX5" fmla="*/ 4411496 w 4508453"/>
                <a:gd name="connsiteY5" fmla="*/ 489518 h 969560"/>
                <a:gd name="connsiteX6" fmla="*/ 3969982 w 4508453"/>
                <a:gd name="connsiteY6" fmla="*/ 890894 h 969560"/>
                <a:gd name="connsiteX7" fmla="*/ 1260428 w 4508453"/>
                <a:gd name="connsiteY7" fmla="*/ 890894 h 969560"/>
                <a:gd name="connsiteX8" fmla="*/ 1260428 w 4508453"/>
                <a:gd name="connsiteY8" fmla="*/ 88141 h 969560"/>
                <a:gd name="connsiteX9" fmla="*/ 4023673 w 4508453"/>
                <a:gd name="connsiteY9" fmla="*/ 0 h 969560"/>
                <a:gd name="connsiteX10" fmla="*/ 484780 w 4508453"/>
                <a:gd name="connsiteY10" fmla="*/ 0 h 969560"/>
                <a:gd name="connsiteX11" fmla="*/ 9849 w 4508453"/>
                <a:gd name="connsiteY11" fmla="*/ 387080 h 969560"/>
                <a:gd name="connsiteX12" fmla="*/ 0 w 4508453"/>
                <a:gd name="connsiteY12" fmla="*/ 484780 h 969560"/>
                <a:gd name="connsiteX13" fmla="*/ 9849 w 4508453"/>
                <a:gd name="connsiteY13" fmla="*/ 582479 h 969560"/>
                <a:gd name="connsiteX14" fmla="*/ 484780 w 4508453"/>
                <a:gd name="connsiteY14" fmla="*/ 969559 h 969560"/>
                <a:gd name="connsiteX15" fmla="*/ 4023672 w 4508453"/>
                <a:gd name="connsiteY15" fmla="*/ 969560 h 969560"/>
                <a:gd name="connsiteX16" fmla="*/ 4508452 w 4508453"/>
                <a:gd name="connsiteY16" fmla="*/ 484780 h 969560"/>
                <a:gd name="connsiteX17" fmla="*/ 4508453 w 4508453"/>
                <a:gd name="connsiteY17" fmla="*/ 484780 h 969560"/>
                <a:gd name="connsiteX18" fmla="*/ 4023673 w 4508453"/>
                <a:gd name="connsiteY18" fmla="*/ 0 h 96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08453" h="969560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3969983" y="88141"/>
                  </a:moveTo>
                  <a:cubicBezTo>
                    <a:pt x="4213825" y="88141"/>
                    <a:pt x="4411497" y="267843"/>
                    <a:pt x="4411497" y="489518"/>
                  </a:cubicBezTo>
                  <a:lnTo>
                    <a:pt x="4411496" y="489518"/>
                  </a:lnTo>
                  <a:cubicBezTo>
                    <a:pt x="4411496" y="711192"/>
                    <a:pt x="4213824" y="890894"/>
                    <a:pt x="3969982" y="890894"/>
                  </a:cubicBezTo>
                  <a:lnTo>
                    <a:pt x="1260428" y="890894"/>
                  </a:lnTo>
                  <a:lnTo>
                    <a:pt x="1260428" y="88141"/>
                  </a:lnTo>
                  <a:close/>
                  <a:moveTo>
                    <a:pt x="4023673" y="0"/>
                  </a:moveTo>
                  <a:lnTo>
                    <a:pt x="484780" y="0"/>
                  </a:lnTo>
                  <a:cubicBezTo>
                    <a:pt x="250510" y="0"/>
                    <a:pt x="55053" y="166174"/>
                    <a:pt x="9849" y="387080"/>
                  </a:cubicBezTo>
                  <a:lnTo>
                    <a:pt x="0" y="484780"/>
                  </a:lnTo>
                  <a:lnTo>
                    <a:pt x="9849" y="582479"/>
                  </a:lnTo>
                  <a:cubicBezTo>
                    <a:pt x="55053" y="803386"/>
                    <a:pt x="250510" y="969559"/>
                    <a:pt x="484780" y="969559"/>
                  </a:cubicBezTo>
                  <a:lnTo>
                    <a:pt x="4023672" y="969560"/>
                  </a:lnTo>
                  <a:cubicBezTo>
                    <a:pt x="4291409" y="969560"/>
                    <a:pt x="4508452" y="752517"/>
                    <a:pt x="4508452" y="484780"/>
                  </a:cubicBezTo>
                  <a:lnTo>
                    <a:pt x="4508453" y="484780"/>
                  </a:lnTo>
                  <a:cubicBezTo>
                    <a:pt x="4508453" y="217043"/>
                    <a:pt x="4291410" y="0"/>
                    <a:pt x="4023673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lIns="230416" tIns="0" rIns="0" bIns="0" rtlCol="0" anchor="ctr">
              <a:noAutofit/>
            </a:bodyPr>
            <a:lstStyle/>
            <a:p>
              <a:r>
                <a:rPr lang="zh-TW" altLang="en-US" sz="1700" b="1" dirty="0">
                  <a:latin typeface="+mn-ea"/>
                  <a:sym typeface="Arial" panose="020B0604020202020204" pitchFamily="34" charset="0"/>
                </a:rPr>
                <a:t>線</a:t>
              </a:r>
              <a:r>
                <a:rPr lang="zh-TW" altLang="en-US" sz="1700" b="1" dirty="0" smtClean="0">
                  <a:latin typeface="+mn-ea"/>
                  <a:sym typeface="Arial" panose="020B0604020202020204" pitchFamily="34" charset="0"/>
                </a:rPr>
                <a:t>上資</a:t>
              </a:r>
              <a:r>
                <a:rPr lang="zh-TW" altLang="en-US" sz="1700" b="1" dirty="0">
                  <a:latin typeface="+mn-ea"/>
                  <a:sym typeface="Arial" panose="020B0604020202020204" pitchFamily="34" charset="0"/>
                </a:rPr>
                <a:t>源</a:t>
              </a:r>
              <a:endParaRPr lang="en-US" altLang="zh-CN" sz="1700" b="1" dirty="0"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MH_Other_2"/>
            <p:cNvSpPr txBox="1"/>
            <p:nvPr>
              <p:custDataLst>
                <p:tags r:id="rId4"/>
              </p:custDataLst>
            </p:nvPr>
          </p:nvSpPr>
          <p:spPr>
            <a:xfrm flipH="1">
              <a:off x="7034967" y="3993412"/>
              <a:ext cx="601591" cy="43779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t" anchorCtr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algn="ctr">
                <a:lnSpc>
                  <a:spcPct val="100000"/>
                </a:lnSpc>
                <a:defRPr/>
              </a:pPr>
              <a:r>
                <a:rPr lang="en-US" altLang="zh-CN" sz="2800" dirty="0" smtClean="0">
                  <a:solidFill>
                    <a:srgbClr val="FFFFFF"/>
                  </a:solidFill>
                  <a:latin typeface="Arial" panose="020B0604020202020204" pitchFamily="34" charset="0"/>
                  <a:cs typeface="Times New Roman" pitchFamily="18" charset="0"/>
                  <a:sym typeface="Arial" panose="020B0604020202020204" pitchFamily="34" charset="0"/>
                </a:rPr>
                <a:t>0</a:t>
              </a:r>
              <a:r>
                <a:rPr lang="en-US" altLang="zh-TW" sz="2800" dirty="0" smtClean="0">
                  <a:solidFill>
                    <a:srgbClr val="FFFFFF"/>
                  </a:solidFill>
                  <a:latin typeface="Arial" panose="020B0604020202020204" pitchFamily="34" charset="0"/>
                  <a:cs typeface="Times New Roman" pitchFamily="18" charset="0"/>
                  <a:sym typeface="Arial" panose="020B0604020202020204" pitchFamily="34" charset="0"/>
                </a:rPr>
                <a:t>6</a:t>
              </a:r>
              <a:endParaRPr lang="zh-CN" altLang="en-US" sz="2800" dirty="0">
                <a:solidFill>
                  <a:srgbClr val="FFFFFF"/>
                </a:solidFill>
                <a:latin typeface="Arial" panose="020B0604020202020204" pitchFamily="34" charset="0"/>
                <a:cs typeface="Times New Roman" pitchFamily="18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661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00"/>
                            </p:stCondLst>
                            <p:childTnLst>
                              <p:par>
                                <p:cTn id="2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2" grpId="0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選校？選系？校系排名？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397150" y="1581352"/>
            <a:ext cx="851682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>
                <a:latin typeface="+mn-ea"/>
                <a:ea typeface="+mn-ea"/>
              </a:rPr>
              <a:t>多利用時間和父母師長 討論。</a:t>
            </a:r>
            <a:endParaRPr lang="en-US" altLang="zh-TW" dirty="0">
              <a:latin typeface="+mn-ea"/>
              <a:ea typeface="+mn-ea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>
                <a:latin typeface="+mn-ea"/>
                <a:ea typeface="+mn-ea"/>
              </a:rPr>
              <a:t>考量社會趨勢的變化</a:t>
            </a:r>
            <a:r>
              <a:rPr lang="en-US" altLang="zh-TW" dirty="0">
                <a:latin typeface="+mn-ea"/>
                <a:ea typeface="+mn-ea"/>
              </a:rPr>
              <a:t>(</a:t>
            </a:r>
            <a:r>
              <a:rPr lang="zh-TW" altLang="en-US" dirty="0">
                <a:latin typeface="+mn-ea"/>
                <a:ea typeface="+mn-ea"/>
              </a:rPr>
              <a:t>大數據、高齡照護、文創科技、綠色經濟、電子商務</a:t>
            </a:r>
            <a:r>
              <a:rPr lang="en-US" altLang="zh-TW" dirty="0">
                <a:latin typeface="+mn-ea"/>
                <a:ea typeface="+mn-ea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>
                <a:latin typeface="+mn-ea"/>
                <a:ea typeface="+mn-ea"/>
              </a:rPr>
              <a:t>對於大學校系資源的認識</a:t>
            </a:r>
            <a:r>
              <a:rPr lang="en-US" altLang="zh-TW" dirty="0">
                <a:latin typeface="+mn-ea"/>
                <a:ea typeface="+mn-ea"/>
              </a:rPr>
              <a:t>(</a:t>
            </a:r>
            <a:r>
              <a:rPr lang="zh-TW" altLang="en-US" dirty="0">
                <a:latin typeface="+mn-ea"/>
                <a:ea typeface="+mn-ea"/>
              </a:rPr>
              <a:t>雙主修、輔系、國外交換生等</a:t>
            </a:r>
            <a:r>
              <a:rPr lang="en-US" altLang="zh-TW" dirty="0">
                <a:latin typeface="+mn-ea"/>
                <a:ea typeface="+mn-ea"/>
              </a:rPr>
              <a:t>)</a:t>
            </a: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>
                <a:latin typeface="+mn-ea"/>
                <a:ea typeface="+mn-ea"/>
              </a:rPr>
              <a:t>標示大學的重要特色</a:t>
            </a:r>
            <a:endParaRPr lang="en-US" altLang="zh-TW" dirty="0">
              <a:latin typeface="+mn-ea"/>
              <a:ea typeface="+mn-ea"/>
            </a:endParaRPr>
          </a:p>
          <a:p>
            <a:pPr marL="285750" indent="-28575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>
                <a:latin typeface="+mn-ea"/>
                <a:ea typeface="+mn-ea"/>
              </a:rPr>
              <a:t>參考業界大學排行資訊</a:t>
            </a:r>
            <a:r>
              <a:rPr lang="en-US" altLang="zh-TW" dirty="0">
                <a:latin typeface="+mn-ea"/>
                <a:ea typeface="+mn-ea"/>
              </a:rPr>
              <a:t>(</a:t>
            </a:r>
            <a:r>
              <a:rPr lang="zh-TW" altLang="en-US" dirty="0">
                <a:latin typeface="+mn-ea"/>
                <a:ea typeface="+mn-ea"/>
              </a:rPr>
              <a:t>企業最愛排行、註冊率、科系就業穩定度、薪資</a:t>
            </a:r>
            <a:r>
              <a:rPr lang="en-US" altLang="zh-TW" dirty="0">
                <a:latin typeface="+mn-ea"/>
                <a:ea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6655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+mj-ea"/>
                <a:hlinkClick r:id="rId3"/>
              </a:rPr>
              <a:t>2020</a:t>
            </a:r>
            <a:r>
              <a:rPr lang="zh-TW" altLang="en-US" b="1" dirty="0" smtClean="0">
                <a:latin typeface="+mj-ea"/>
                <a:hlinkClick r:id="rId3"/>
              </a:rPr>
              <a:t>企業</a:t>
            </a:r>
            <a:r>
              <a:rPr lang="zh-TW" altLang="en-US" b="1" dirty="0">
                <a:latin typeface="+mj-ea"/>
                <a:hlinkClick r:id="rId3"/>
              </a:rPr>
              <a:t>最愛大學整體</a:t>
            </a:r>
            <a:r>
              <a:rPr lang="zh-TW" altLang="en-US" b="1" dirty="0" smtClean="0">
                <a:latin typeface="+mj-ea"/>
                <a:hlinkClick r:id="rId3"/>
              </a:rPr>
              <a:t>排行</a:t>
            </a:r>
            <a:endParaRPr lang="zh-TW" altLang="en-US" dirty="0">
              <a:latin typeface="+mj-ea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589018" y="63444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 smtClean="0">
                <a:latin typeface="+mn-ea"/>
                <a:ea typeface="+mn-ea"/>
              </a:rPr>
              <a:t>資料來源</a:t>
            </a:r>
            <a:r>
              <a:rPr lang="en-US" altLang="zh-TW" dirty="0" smtClean="0">
                <a:latin typeface="+mn-ea"/>
                <a:ea typeface="+mn-ea"/>
              </a:rPr>
              <a:t>:111</a:t>
            </a:r>
            <a:r>
              <a:rPr lang="en-US" altLang="zh-TW" dirty="0">
                <a:latin typeface="+mn-ea"/>
                <a:ea typeface="+mn-ea"/>
              </a:rPr>
              <a:t>1</a:t>
            </a:r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4" y="1041837"/>
            <a:ext cx="9047619" cy="3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9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2859085" y="723035"/>
            <a:ext cx="59446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和往年的最低錄取分數相比</a:t>
            </a: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落點分析</a:t>
            </a: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校系排名</a:t>
            </a:r>
            <a:r>
              <a:rPr lang="en-US" altLang="zh-TW" sz="2400" dirty="0">
                <a:latin typeface="+mn-ea"/>
                <a:ea typeface="+mn-ea"/>
              </a:rPr>
              <a:t>(</a:t>
            </a:r>
            <a:r>
              <a:rPr lang="zh-TW" altLang="en-US" sz="2400" dirty="0">
                <a:latin typeface="+mn-ea"/>
                <a:ea typeface="+mn-ea"/>
              </a:rPr>
              <a:t>含科大</a:t>
            </a:r>
            <a:r>
              <a:rPr lang="en-US" altLang="zh-TW" sz="2400" dirty="0">
                <a:latin typeface="+mn-ea"/>
                <a:ea typeface="+mn-ea"/>
              </a:rPr>
              <a:t>)</a:t>
            </a: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zh-TW" sz="2400" dirty="0">
                <a:solidFill>
                  <a:srgbClr val="C00000"/>
                </a:solidFill>
                <a:latin typeface="+mn-ea"/>
                <a:ea typeface="+mn-ea"/>
              </a:rPr>
              <a:t>選擇</a:t>
            </a:r>
            <a:r>
              <a:rPr lang="zh-TW" altLang="en-US" sz="2400" dirty="0">
                <a:solidFill>
                  <a:srgbClr val="C00000"/>
                </a:solidFill>
                <a:latin typeface="+mn-ea"/>
                <a:ea typeface="+mn-ea"/>
              </a:rPr>
              <a:t>安全</a:t>
            </a:r>
            <a:r>
              <a:rPr lang="en-US" altLang="zh-TW" sz="2400" dirty="0">
                <a:solidFill>
                  <a:srgbClr val="C00000"/>
                </a:solidFill>
                <a:latin typeface="+mn-ea"/>
                <a:ea typeface="+mn-ea"/>
              </a:rPr>
              <a:t>/</a:t>
            </a:r>
            <a:r>
              <a:rPr lang="zh-TW" altLang="en-US" sz="2400" dirty="0">
                <a:solidFill>
                  <a:srgbClr val="C00000"/>
                </a:solidFill>
                <a:latin typeface="+mn-ea"/>
                <a:ea typeface="+mn-ea"/>
              </a:rPr>
              <a:t>夢幻科系的比例</a:t>
            </a:r>
            <a:endParaRPr lang="en-US" altLang="zh-TW" sz="24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7" name="左大括弧 6"/>
          <p:cNvSpPr/>
          <p:nvPr/>
        </p:nvSpPr>
        <p:spPr>
          <a:xfrm>
            <a:off x="2432562" y="253315"/>
            <a:ext cx="566155" cy="4333267"/>
          </a:xfrm>
          <a:prstGeom prst="leftBrac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128472" y="2115095"/>
            <a:ext cx="1992431" cy="9407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/>
              <a:t>個人申請</a:t>
            </a:r>
            <a:endParaRPr lang="en-US" altLang="zh-TW" sz="3000" dirty="0"/>
          </a:p>
          <a:p>
            <a:pPr algn="ctr"/>
            <a:r>
              <a:rPr lang="zh-TW" altLang="en-US" sz="3000" dirty="0"/>
              <a:t>分析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40346" y="1645451"/>
            <a:ext cx="9749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 smtClean="0"/>
              <a:t>Step4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1637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6330" y="234836"/>
            <a:ext cx="70352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100" dirty="0">
                <a:latin typeface="+mj-ea"/>
                <a:ea typeface="+mj-ea"/>
              </a:rPr>
              <a:t>若</a:t>
            </a:r>
            <a:r>
              <a:rPr lang="zh-TW" altLang="en-US" sz="2100" dirty="0" smtClean="0">
                <a:solidFill>
                  <a:srgbClr val="C00000"/>
                </a:solidFill>
                <a:latin typeface="+mj-ea"/>
                <a:ea typeface="+mj-ea"/>
              </a:rPr>
              <a:t>大學</a:t>
            </a:r>
            <a:r>
              <a:rPr lang="en-US" altLang="zh-TW" sz="2100" dirty="0" smtClean="0">
                <a:solidFill>
                  <a:srgbClr val="C00000"/>
                </a:solidFill>
                <a:latin typeface="+mj-ea"/>
                <a:ea typeface="+mj-ea"/>
              </a:rPr>
              <a:t>/</a:t>
            </a:r>
            <a:r>
              <a:rPr lang="zh-TW" altLang="en-US" sz="2100" dirty="0" smtClean="0">
                <a:solidFill>
                  <a:srgbClr val="C00000"/>
                </a:solidFill>
                <a:latin typeface="+mj-ea"/>
                <a:ea typeface="+mj-ea"/>
              </a:rPr>
              <a:t>科大校</a:t>
            </a:r>
            <a:r>
              <a:rPr lang="zh-TW" altLang="en-US" sz="2100" dirty="0">
                <a:solidFill>
                  <a:srgbClr val="C00000"/>
                </a:solidFill>
                <a:latin typeface="+mj-ea"/>
                <a:ea typeface="+mj-ea"/>
              </a:rPr>
              <a:t>系</a:t>
            </a:r>
            <a:r>
              <a:rPr lang="zh-TW" altLang="en-US" sz="2100" dirty="0">
                <a:latin typeface="+mj-ea"/>
                <a:ea typeface="+mj-ea"/>
              </a:rPr>
              <a:t>今年與去年之招生</a:t>
            </a:r>
            <a:r>
              <a:rPr lang="zh-TW" altLang="en-US" sz="2100" b="1" dirty="0" smtClean="0">
                <a:solidFill>
                  <a:srgbClr val="C00000"/>
                </a:solidFill>
                <a:latin typeface="+mj-ea"/>
                <a:ea typeface="+mj-ea"/>
              </a:rPr>
              <a:t>人數未</a:t>
            </a:r>
            <a:r>
              <a:rPr lang="zh-TW" altLang="en-US" sz="2100" b="1" dirty="0">
                <a:solidFill>
                  <a:srgbClr val="C00000"/>
                </a:solidFill>
                <a:latin typeface="+mj-ea"/>
                <a:ea typeface="+mj-ea"/>
              </a:rPr>
              <a:t>調整</a:t>
            </a:r>
            <a:endParaRPr lang="en-US" altLang="zh-TW" sz="2100" b="1" dirty="0">
              <a:solidFill>
                <a:srgbClr val="C00000"/>
              </a:solidFill>
              <a:latin typeface="+mj-ea"/>
              <a:ea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0679222"/>
                  </p:ext>
                </p:extLst>
              </p:nvPr>
            </p:nvGraphicFramePr>
            <p:xfrm>
              <a:off x="324322" y="906986"/>
              <a:ext cx="8496944" cy="171494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56184"/>
                    <a:gridCol w="3140734"/>
                    <a:gridCol w="2211322"/>
                    <a:gridCol w="1488704"/>
                  </a:tblGrid>
                  <a:tr h="34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分類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大學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科大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建議校系數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</a:tr>
                  <a:tr h="6860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夢幻校系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1.</a:t>
                          </a:r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各項篩選倍率皆為</a:t>
                          </a:r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-1</a:t>
                          </a:r>
                        </a:p>
                        <a:p>
                          <a:pPr algn="l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2.</a:t>
                          </a:r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有一項篩選倍率小於等於</a:t>
                          </a:r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-2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加權分數換算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800" b="1" i="0" dirty="0" smtClean="0">
                                  <a:latin typeface="Cambria Math"/>
                                  <a:ea typeface="微軟正黑體" panose="020B0604030504040204" pitchFamily="34" charset="-12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</a:p>
                      </a:txBody>
                      <a:tcPr marL="68592" marR="68592" marT="34296" marB="34296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1-2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</a:tr>
                  <a:tr h="34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最佳落點校系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各項篩選倍率皆為</a:t>
                          </a:r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</a:t>
                          </a:r>
                        </a:p>
                      </a:txBody>
                      <a:tcPr marL="68592" marR="68592" marT="34296" marB="34296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加權分數換算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800" b="1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  <m:r>
                                <a:rPr lang="en-US" altLang="zh-TW" sz="1800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</m:oMath>
                          </a14:m>
                          <a:endParaRPr lang="en-US" altLang="zh-TW" sz="1800" b="1" dirty="0" smtClean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</a:t>
                          </a:r>
                        </a:p>
                      </a:txBody>
                      <a:tcPr marL="68592" marR="68592" marT="34296" marB="34296" anchor="ctr"/>
                    </a:tc>
                  </a:tr>
                  <a:tr h="34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安全校系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各項篩選倍率皆大於零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加權分數換算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800" b="1" dirty="0" smtClean="0">
                                  <a:latin typeface="Cambria Math"/>
                                  <a:ea typeface="微軟正黑體" panose="020B0604030504040204" pitchFamily="34" charset="-120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2-3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0679222"/>
                  </p:ext>
                </p:extLst>
              </p:nvPr>
            </p:nvGraphicFramePr>
            <p:xfrm>
              <a:off x="324322" y="906986"/>
              <a:ext cx="8496944" cy="171494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56184"/>
                    <a:gridCol w="3140734"/>
                    <a:gridCol w="2211322"/>
                    <a:gridCol w="1488704"/>
                  </a:tblGrid>
                  <a:tr h="34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分類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大學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科大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建議校系數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</a:tr>
                  <a:tr h="6860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夢幻校系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1.</a:t>
                          </a:r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各項篩選倍率皆為</a:t>
                          </a:r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-1</a:t>
                          </a:r>
                        </a:p>
                        <a:p>
                          <a:pPr algn="l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2.</a:t>
                          </a:r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有一項篩選倍率小於等於</a:t>
                          </a:r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-2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92" marR="68592" marT="34296" marB="34296">
                        <a:blipFill rotWithShape="0">
                          <a:blip r:embed="rId3"/>
                          <a:stretch>
                            <a:fillRect l="-217355" t="-56637" r="-67769" b="-1150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1-2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</a:tr>
                  <a:tr h="34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最佳落點校系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各項篩選倍率皆為</a:t>
                          </a:r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</a:t>
                          </a:r>
                        </a:p>
                      </a:txBody>
                      <a:tcPr marL="68592" marR="68592" marT="34296" marB="34296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92" marR="68592" marT="34296" marB="34296">
                        <a:blipFill rotWithShape="0">
                          <a:blip r:embed="rId3"/>
                          <a:stretch>
                            <a:fillRect l="-217355" t="-316071" r="-67769" b="-13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</a:t>
                          </a:r>
                        </a:p>
                      </a:txBody>
                      <a:tcPr marL="68592" marR="68592" marT="34296" marB="34296" anchor="ctr"/>
                    </a:tc>
                  </a:tr>
                  <a:tr h="34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安全校系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TW" altLang="en-US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各項篩選倍率皆大於零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92" marR="68592" marT="34296" marB="34296">
                        <a:blipFill rotWithShape="0">
                          <a:blip r:embed="rId3"/>
                          <a:stretch>
                            <a:fillRect l="-217355" t="-408772" r="-67769" b="-29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TW" sz="1800" b="1" dirty="0" smtClean="0"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2-3</a:t>
                          </a:r>
                          <a:endParaRPr lang="zh-TW" altLang="en-US" sz="1800" b="1" dirty="0"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</a:endParaRPr>
                        </a:p>
                      </a:txBody>
                      <a:tcPr marL="68592" marR="68592" marT="34296" marB="34296"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矩形 4"/>
          <p:cNvSpPr/>
          <p:nvPr/>
        </p:nvSpPr>
        <p:spPr>
          <a:xfrm>
            <a:off x="883115" y="2902324"/>
            <a:ext cx="74964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>
                <a:latin typeface="+mn-ea"/>
                <a:ea typeface="+mn-ea"/>
              </a:rPr>
              <a:t>夢幻校系、最佳落點校系、安全校系比重分配由考生依個人情況調整</a:t>
            </a:r>
            <a:endParaRPr lang="en-US" altLang="zh-TW" dirty="0">
              <a:latin typeface="+mn-ea"/>
              <a:ea typeface="+mn-ea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endParaRPr lang="en-US" altLang="zh-TW" dirty="0">
              <a:latin typeface="+mn-ea"/>
              <a:ea typeface="+mn-ea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>
                <a:latin typeface="+mn-ea"/>
                <a:ea typeface="+mn-ea"/>
              </a:rPr>
              <a:t>建議若</a:t>
            </a:r>
            <a:r>
              <a:rPr lang="zh-TW" altLang="en-US" dirty="0">
                <a:solidFill>
                  <a:srgbClr val="C00000"/>
                </a:solidFill>
                <a:latin typeface="+mn-ea"/>
                <a:ea typeface="+mn-ea"/>
              </a:rPr>
              <a:t>打算一定要在申請階段就上榜</a:t>
            </a:r>
            <a:r>
              <a:rPr lang="zh-TW" altLang="en-US" dirty="0">
                <a:latin typeface="+mn-ea"/>
                <a:ea typeface="+mn-ea"/>
              </a:rPr>
              <a:t> 的同學，安全校系要填好</a:t>
            </a:r>
            <a:endParaRPr lang="en-US" altLang="zh-TW" dirty="0">
              <a:latin typeface="+mn-ea"/>
              <a:ea typeface="+mn-ea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endParaRPr lang="en-US" altLang="zh-TW" dirty="0">
              <a:latin typeface="+mn-ea"/>
              <a:ea typeface="+mn-ea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>
                <a:latin typeface="+mn-ea"/>
                <a:ea typeface="+mn-ea"/>
              </a:rPr>
              <a:t>基本上，</a:t>
            </a:r>
            <a:r>
              <a:rPr lang="zh-TW" altLang="en-US" b="1" dirty="0">
                <a:solidFill>
                  <a:srgbClr val="C00000"/>
                </a:solidFill>
                <a:latin typeface="+mn-ea"/>
                <a:ea typeface="+mn-ea"/>
              </a:rPr>
              <a:t>安全校系</a:t>
            </a:r>
            <a:r>
              <a:rPr lang="en-US" altLang="zh-TW" b="1" dirty="0">
                <a:solidFill>
                  <a:srgbClr val="C00000"/>
                </a:solidFill>
                <a:latin typeface="+mn-ea"/>
                <a:ea typeface="+mn-ea"/>
              </a:rPr>
              <a:t>2-3</a:t>
            </a:r>
            <a:r>
              <a:rPr lang="zh-TW" altLang="en-US" b="1" dirty="0">
                <a:solidFill>
                  <a:srgbClr val="C00000"/>
                </a:solidFill>
                <a:latin typeface="+mn-ea"/>
                <a:ea typeface="+mn-ea"/>
              </a:rPr>
              <a:t>個較保險</a:t>
            </a:r>
            <a:r>
              <a:rPr lang="zh-TW" altLang="en-US" dirty="0">
                <a:latin typeface="+mn-ea"/>
                <a:ea typeface="+mn-ea"/>
              </a:rPr>
              <a:t>，因為還有第二階段的</a:t>
            </a:r>
            <a:r>
              <a:rPr lang="zh-TW" altLang="en-US" dirty="0" smtClean="0">
                <a:latin typeface="+mn-ea"/>
                <a:ea typeface="+mn-ea"/>
              </a:rPr>
              <a:t>變數</a:t>
            </a:r>
            <a:endParaRPr lang="en-US" altLang="zh-TW" dirty="0" smtClean="0">
              <a:latin typeface="+mn-ea"/>
              <a:ea typeface="+mn-ea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endParaRPr lang="en-US" altLang="zh-TW" dirty="0">
              <a:latin typeface="+mn-ea"/>
              <a:ea typeface="+mn-ea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可填志願數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最大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上限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3517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2859085" y="723035"/>
            <a:ext cx="59446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和往年的最低錄取分數相比</a:t>
            </a: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落點分析</a:t>
            </a: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校系排名</a:t>
            </a:r>
            <a:r>
              <a:rPr lang="en-US" altLang="zh-TW" sz="2400" dirty="0">
                <a:latin typeface="+mn-ea"/>
                <a:ea typeface="+mn-ea"/>
              </a:rPr>
              <a:t>(</a:t>
            </a:r>
            <a:r>
              <a:rPr lang="zh-TW" altLang="en-US" sz="2400" dirty="0">
                <a:latin typeface="+mn-ea"/>
                <a:ea typeface="+mn-ea"/>
              </a:rPr>
              <a:t>含科大</a:t>
            </a:r>
            <a:r>
              <a:rPr lang="en-US" altLang="zh-TW" sz="2400" dirty="0">
                <a:latin typeface="+mn-ea"/>
                <a:ea typeface="+mn-ea"/>
              </a:rPr>
              <a:t>)</a:t>
            </a: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zh-TW" sz="2400" dirty="0">
                <a:solidFill>
                  <a:srgbClr val="C00000"/>
                </a:solidFill>
                <a:latin typeface="+mn-ea"/>
                <a:ea typeface="+mn-ea"/>
              </a:rPr>
              <a:t>選擇</a:t>
            </a:r>
            <a:r>
              <a:rPr lang="zh-TW" altLang="en-US" sz="2400" dirty="0">
                <a:solidFill>
                  <a:srgbClr val="C00000"/>
                </a:solidFill>
                <a:latin typeface="+mn-ea"/>
                <a:ea typeface="+mn-ea"/>
              </a:rPr>
              <a:t>安全</a:t>
            </a:r>
            <a:r>
              <a:rPr lang="en-US" altLang="zh-TW" sz="2400" dirty="0">
                <a:solidFill>
                  <a:srgbClr val="C00000"/>
                </a:solidFill>
                <a:latin typeface="+mn-ea"/>
                <a:ea typeface="+mn-ea"/>
              </a:rPr>
              <a:t>/</a:t>
            </a:r>
            <a:r>
              <a:rPr lang="zh-TW" altLang="en-US" sz="2400" dirty="0">
                <a:solidFill>
                  <a:srgbClr val="C00000"/>
                </a:solidFill>
                <a:latin typeface="+mn-ea"/>
                <a:ea typeface="+mn-ea"/>
              </a:rPr>
              <a:t>夢幻科系的比例</a:t>
            </a:r>
            <a:endParaRPr lang="en-US" altLang="zh-TW" sz="2400" dirty="0">
              <a:solidFill>
                <a:srgbClr val="C00000"/>
              </a:solidFill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solidFill>
                <a:srgbClr val="C00000"/>
              </a:solidFill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第二階段甄試</a:t>
            </a:r>
            <a:r>
              <a:rPr lang="en-US" altLang="zh-TW" sz="2400" dirty="0">
                <a:latin typeface="+mn-ea"/>
                <a:ea typeface="+mn-ea"/>
              </a:rPr>
              <a:t>(</a:t>
            </a:r>
            <a:r>
              <a:rPr lang="zh-TW" altLang="en-US" sz="2400" dirty="0">
                <a:latin typeface="+mn-ea"/>
                <a:ea typeface="+mn-ea"/>
              </a:rPr>
              <a:t>面試</a:t>
            </a:r>
            <a:r>
              <a:rPr lang="en-US" altLang="zh-TW" sz="2400" dirty="0">
                <a:latin typeface="+mn-ea"/>
                <a:ea typeface="+mn-ea"/>
              </a:rPr>
              <a:t>)</a:t>
            </a:r>
            <a:r>
              <a:rPr lang="zh-TW" altLang="en-US" sz="2400" dirty="0">
                <a:latin typeface="+mn-ea"/>
                <a:ea typeface="+mn-ea"/>
              </a:rPr>
              <a:t>日期</a:t>
            </a:r>
            <a:endParaRPr lang="en-US" altLang="zh-TW" sz="2400" dirty="0">
              <a:latin typeface="+mn-ea"/>
              <a:ea typeface="+mn-ea"/>
            </a:endParaRPr>
          </a:p>
        </p:txBody>
      </p:sp>
      <p:sp>
        <p:nvSpPr>
          <p:cNvPr id="7" name="左大括弧 6"/>
          <p:cNvSpPr/>
          <p:nvPr/>
        </p:nvSpPr>
        <p:spPr>
          <a:xfrm>
            <a:off x="2432562" y="253315"/>
            <a:ext cx="566155" cy="4333267"/>
          </a:xfrm>
          <a:prstGeom prst="leftBrac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128472" y="2115095"/>
            <a:ext cx="1992431" cy="9407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/>
              <a:t>個人申請</a:t>
            </a:r>
            <a:endParaRPr lang="en-US" altLang="zh-TW" sz="3000" dirty="0"/>
          </a:p>
          <a:p>
            <a:pPr algn="ctr"/>
            <a:r>
              <a:rPr lang="zh-TW" altLang="en-US" sz="3000" dirty="0"/>
              <a:t>分析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40346" y="1645451"/>
            <a:ext cx="9749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 smtClean="0"/>
              <a:t>Step4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947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7302"/>
            <a:ext cx="9145588" cy="417753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第二階段甄試</a:t>
            </a:r>
            <a:r>
              <a:rPr lang="en-US" altLang="zh-TW" dirty="0">
                <a:latin typeface="+mj-ea"/>
              </a:rPr>
              <a:t>(</a:t>
            </a:r>
            <a:r>
              <a:rPr lang="zh-TW" altLang="en-US" dirty="0">
                <a:latin typeface="+mj-ea"/>
              </a:rPr>
              <a:t>面試</a:t>
            </a:r>
            <a:r>
              <a:rPr lang="en-US" altLang="zh-TW" dirty="0">
                <a:latin typeface="+mj-ea"/>
              </a:rPr>
              <a:t>)</a:t>
            </a:r>
            <a:r>
              <a:rPr lang="zh-TW" altLang="en-US" dirty="0" smtClean="0">
                <a:latin typeface="+mj-ea"/>
              </a:rPr>
              <a:t>日期</a:t>
            </a:r>
            <a:endParaRPr lang="zh-TW" altLang="en-US" dirty="0">
              <a:latin typeface="+mj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852583" y="1017367"/>
            <a:ext cx="26456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100" dirty="0" smtClean="0">
                <a:latin typeface="+mn-ea"/>
                <a:ea typeface="+mn-ea"/>
              </a:rPr>
              <a:t>以</a:t>
            </a:r>
            <a:r>
              <a:rPr lang="zh-TW" altLang="en-US" sz="2100" dirty="0" smtClean="0">
                <a:solidFill>
                  <a:srgbClr val="C00000"/>
                </a:solidFill>
                <a:latin typeface="+mn-ea"/>
                <a:ea typeface="+mn-ea"/>
              </a:rPr>
              <a:t>資訊工程學</a:t>
            </a:r>
            <a:r>
              <a:rPr lang="zh-TW" altLang="en-US" sz="2100" dirty="0">
                <a:solidFill>
                  <a:srgbClr val="C00000"/>
                </a:solidFill>
                <a:latin typeface="+mn-ea"/>
                <a:ea typeface="+mn-ea"/>
              </a:rPr>
              <a:t>系</a:t>
            </a:r>
            <a:r>
              <a:rPr lang="zh-TW" altLang="en-US" sz="2100" dirty="0">
                <a:latin typeface="+mn-ea"/>
                <a:ea typeface="+mn-ea"/>
              </a:rPr>
              <a:t>為例</a:t>
            </a:r>
          </a:p>
        </p:txBody>
      </p:sp>
      <p:sp>
        <p:nvSpPr>
          <p:cNvPr id="8" name="矩形 7"/>
          <p:cNvSpPr/>
          <p:nvPr/>
        </p:nvSpPr>
        <p:spPr>
          <a:xfrm>
            <a:off x="7237090" y="2572544"/>
            <a:ext cx="596754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237090" y="3724672"/>
            <a:ext cx="596754" cy="2634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469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2981719" y="406914"/>
            <a:ext cx="594463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和往年的最低錄取分數相比</a:t>
            </a: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落點分析</a:t>
            </a: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校系排名</a:t>
            </a:r>
            <a:r>
              <a:rPr lang="en-US" altLang="zh-TW" sz="2400" dirty="0">
                <a:latin typeface="+mn-ea"/>
                <a:ea typeface="+mn-ea"/>
              </a:rPr>
              <a:t>(</a:t>
            </a:r>
            <a:r>
              <a:rPr lang="zh-TW" altLang="en-US" sz="2400" dirty="0">
                <a:latin typeface="+mn-ea"/>
                <a:ea typeface="+mn-ea"/>
              </a:rPr>
              <a:t>含科大</a:t>
            </a:r>
            <a:r>
              <a:rPr lang="en-US" altLang="zh-TW" sz="2400" dirty="0">
                <a:latin typeface="+mn-ea"/>
                <a:ea typeface="+mn-ea"/>
              </a:rPr>
              <a:t>)</a:t>
            </a: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zh-TW" sz="2400" dirty="0">
                <a:solidFill>
                  <a:srgbClr val="C00000"/>
                </a:solidFill>
                <a:latin typeface="+mn-ea"/>
                <a:ea typeface="+mn-ea"/>
              </a:rPr>
              <a:t>選擇</a:t>
            </a:r>
            <a:r>
              <a:rPr lang="zh-TW" altLang="en-US" sz="2400" dirty="0">
                <a:solidFill>
                  <a:srgbClr val="C00000"/>
                </a:solidFill>
                <a:latin typeface="+mn-ea"/>
                <a:ea typeface="+mn-ea"/>
              </a:rPr>
              <a:t>安全</a:t>
            </a:r>
            <a:r>
              <a:rPr lang="en-US" altLang="zh-TW" sz="2400" dirty="0">
                <a:solidFill>
                  <a:srgbClr val="C00000"/>
                </a:solidFill>
                <a:latin typeface="+mn-ea"/>
                <a:ea typeface="+mn-ea"/>
              </a:rPr>
              <a:t>/</a:t>
            </a:r>
            <a:r>
              <a:rPr lang="zh-TW" altLang="en-US" sz="2400" dirty="0">
                <a:solidFill>
                  <a:srgbClr val="C00000"/>
                </a:solidFill>
                <a:latin typeface="+mn-ea"/>
                <a:ea typeface="+mn-ea"/>
              </a:rPr>
              <a:t>夢幻科系的比例</a:t>
            </a:r>
            <a:endParaRPr lang="en-US" altLang="zh-TW" sz="2400" dirty="0">
              <a:solidFill>
                <a:srgbClr val="C00000"/>
              </a:solidFill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solidFill>
                <a:srgbClr val="C00000"/>
              </a:solidFill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>
                <a:latin typeface="+mn-ea"/>
                <a:ea typeface="+mn-ea"/>
              </a:rPr>
              <a:t>第二階段甄試</a:t>
            </a:r>
            <a:r>
              <a:rPr lang="en-US" altLang="zh-TW" sz="2400" dirty="0">
                <a:latin typeface="+mn-ea"/>
                <a:ea typeface="+mn-ea"/>
              </a:rPr>
              <a:t>(</a:t>
            </a:r>
            <a:r>
              <a:rPr lang="zh-TW" altLang="en-US" sz="2400" dirty="0">
                <a:latin typeface="+mn-ea"/>
                <a:ea typeface="+mn-ea"/>
              </a:rPr>
              <a:t>面試</a:t>
            </a:r>
            <a:r>
              <a:rPr lang="en-US" altLang="zh-TW" sz="2400" dirty="0">
                <a:latin typeface="+mn-ea"/>
                <a:ea typeface="+mn-ea"/>
              </a:rPr>
              <a:t>)</a:t>
            </a:r>
            <a:r>
              <a:rPr lang="zh-TW" altLang="en-US" sz="2400" dirty="0" smtClean="0">
                <a:latin typeface="+mn-ea"/>
                <a:ea typeface="+mn-ea"/>
              </a:rPr>
              <a:t>日期</a:t>
            </a:r>
            <a:endParaRPr lang="en-US" altLang="zh-TW" sz="2400" dirty="0" smtClean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endParaRPr lang="en-US" altLang="zh-TW" sz="2400" dirty="0">
              <a:latin typeface="+mn-ea"/>
              <a:ea typeface="+mn-ea"/>
            </a:endParaRPr>
          </a:p>
          <a:p>
            <a:pPr marL="257209" indent="-257209">
              <a:buFont typeface="+mj-lt"/>
              <a:buAutoNum type="arabicParenR"/>
            </a:pPr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</a:rPr>
              <a:t>找出自己的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  <a:hlinkClick r:id="rId3"/>
              </a:rPr>
              <a:t>優勢科目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</a:rPr>
              <a:t>組合</a:t>
            </a:r>
            <a:endParaRPr lang="en-US" altLang="zh-TW" sz="24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7" name="左大括弧 6"/>
          <p:cNvSpPr/>
          <p:nvPr/>
        </p:nvSpPr>
        <p:spPr>
          <a:xfrm>
            <a:off x="2432562" y="253315"/>
            <a:ext cx="566155" cy="4333267"/>
          </a:xfrm>
          <a:prstGeom prst="leftBrac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128472" y="2115095"/>
            <a:ext cx="1992431" cy="9407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/>
              <a:t>個人申請</a:t>
            </a:r>
            <a:endParaRPr lang="en-US" altLang="zh-TW" sz="3000" dirty="0"/>
          </a:p>
          <a:p>
            <a:pPr algn="ctr"/>
            <a:r>
              <a:rPr lang="zh-TW" altLang="en-US" sz="3000" dirty="0"/>
              <a:t>分析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40346" y="1645451"/>
            <a:ext cx="9749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 smtClean="0"/>
              <a:t>Step4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462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向右箭號 22"/>
          <p:cNvSpPr/>
          <p:nvPr/>
        </p:nvSpPr>
        <p:spPr>
          <a:xfrm>
            <a:off x="7453113" y="2140476"/>
            <a:ext cx="526141" cy="78535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/>
          <p:cNvSpPr txBox="1"/>
          <p:nvPr/>
        </p:nvSpPr>
        <p:spPr>
          <a:xfrm>
            <a:off x="7979254" y="616078"/>
            <a:ext cx="9792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/>
              <a:t>Step5</a:t>
            </a:r>
            <a:endParaRPr lang="zh-TW" altLang="en-US" dirty="0"/>
          </a:p>
        </p:txBody>
      </p:sp>
      <p:sp>
        <p:nvSpPr>
          <p:cNvPr id="25" name="圓角矩形 24"/>
          <p:cNvSpPr/>
          <p:nvPr/>
        </p:nvSpPr>
        <p:spPr>
          <a:xfrm>
            <a:off x="8075885" y="1094836"/>
            <a:ext cx="728794" cy="312496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zh-TW" altLang="en-US" sz="3000" dirty="0"/>
              <a:t>還是要繼續念書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1170098" y="844352"/>
            <a:ext cx="1853615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n-ea"/>
              </a:rPr>
              <a:t>換算成績</a:t>
            </a:r>
            <a:endParaRPr lang="en-US" altLang="zh-TW" sz="2400" dirty="0">
              <a:latin typeface="+mn-ea"/>
            </a:endParaRPr>
          </a:p>
          <a:p>
            <a:pPr algn="ctr"/>
            <a:r>
              <a:rPr lang="en-US" altLang="zh-TW" sz="2400" dirty="0" smtClean="0">
                <a:latin typeface="+mn-ea"/>
              </a:rPr>
              <a:t>109→108</a:t>
            </a:r>
            <a:endParaRPr lang="zh-TW" altLang="en-US" sz="2400" dirty="0">
              <a:latin typeface="+mn-ea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1170097" y="1930509"/>
            <a:ext cx="1853615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n-ea"/>
              </a:rPr>
              <a:t>找出</a:t>
            </a:r>
            <a:endParaRPr lang="en-US" altLang="zh-TW" sz="2400" dirty="0">
              <a:latin typeface="+mn-ea"/>
            </a:endParaRPr>
          </a:p>
          <a:p>
            <a:pPr algn="ctr"/>
            <a:r>
              <a:rPr lang="zh-TW" altLang="en-US" sz="2400" dirty="0">
                <a:latin typeface="+mn-ea"/>
              </a:rPr>
              <a:t>想念的科系</a:t>
            </a:r>
          </a:p>
        </p:txBody>
      </p:sp>
      <p:sp>
        <p:nvSpPr>
          <p:cNvPr id="27" name="圓角矩形 26"/>
          <p:cNvSpPr/>
          <p:nvPr/>
        </p:nvSpPr>
        <p:spPr>
          <a:xfrm>
            <a:off x="997256" y="3016667"/>
            <a:ext cx="2199296" cy="76693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+mn-ea"/>
              </a:rPr>
              <a:t>去年</a:t>
            </a:r>
            <a:endParaRPr lang="en-US" altLang="zh-TW" sz="2400" dirty="0">
              <a:latin typeface="+mn-ea"/>
            </a:endParaRPr>
          </a:p>
          <a:p>
            <a:pPr algn="ctr"/>
            <a:r>
              <a:rPr lang="zh-TW" altLang="en-US" sz="2400" dirty="0">
                <a:latin typeface="+mn-ea"/>
              </a:rPr>
              <a:t>最低過篩標準</a:t>
            </a:r>
          </a:p>
        </p:txBody>
      </p:sp>
      <p:sp>
        <p:nvSpPr>
          <p:cNvPr id="28" name="向下箭號 27"/>
          <p:cNvSpPr/>
          <p:nvPr/>
        </p:nvSpPr>
        <p:spPr>
          <a:xfrm>
            <a:off x="1914537" y="1611285"/>
            <a:ext cx="381066" cy="31922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29" name="向下箭號 28"/>
          <p:cNvSpPr/>
          <p:nvPr/>
        </p:nvSpPr>
        <p:spPr>
          <a:xfrm>
            <a:off x="1906371" y="2697443"/>
            <a:ext cx="381066" cy="31922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30" name="向右箭號 29"/>
          <p:cNvSpPr/>
          <p:nvPr/>
        </p:nvSpPr>
        <p:spPr>
          <a:xfrm>
            <a:off x="3196552" y="1955446"/>
            <a:ext cx="1118701" cy="1125701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+mn-ea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4378596" y="2213444"/>
            <a:ext cx="2858494" cy="609706"/>
          </a:xfrm>
          <a:prstGeom prst="roundRect">
            <a:avLst/>
          </a:prstGeom>
          <a:solidFill>
            <a:srgbClr val="CCFF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dirty="0">
                <a:solidFill>
                  <a:srgbClr val="C00000"/>
                </a:solidFill>
              </a:rPr>
              <a:t>個人申請</a:t>
            </a:r>
            <a:r>
              <a:rPr lang="zh-TW" altLang="en-US" sz="3000" dirty="0"/>
              <a:t>分析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80297" y="1031576"/>
            <a:ext cx="9641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/>
              <a:t>Step1</a:t>
            </a:r>
            <a:endParaRPr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80297" y="2106158"/>
            <a:ext cx="9641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/>
              <a:t>Step2</a:t>
            </a:r>
            <a:endParaRPr lang="zh-TW" altLang="en-US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66687" y="3203892"/>
            <a:ext cx="9641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100" dirty="0">
                <a:latin typeface="Segoe UI Black" panose="020B0A02040204020203" pitchFamily="34" charset="0"/>
                <a:ea typeface="Segoe UI Black" panose="020B0A02040204020203" pitchFamily="34" charset="0"/>
              </a:rPr>
              <a:t>Step3</a:t>
            </a:r>
            <a:endParaRPr lang="zh-TW" altLang="en-US" sz="21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180011" y="1707396"/>
            <a:ext cx="9792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100"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altLang="zh-TW" dirty="0"/>
              <a:t>Step4</a:t>
            </a:r>
            <a:endParaRPr lang="zh-TW" altLang="en-US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3315294" y="2322055"/>
            <a:ext cx="7383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100" b="1" dirty="0">
                <a:latin typeface="+mn-ea"/>
                <a:ea typeface="+mn-ea"/>
              </a:rPr>
              <a:t>分析</a:t>
            </a:r>
            <a:endParaRPr lang="zh-TW" altLang="en-US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546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 animBg="1"/>
      <p:bldP spid="30" grpId="0" animBg="1"/>
      <p:bldP spid="31" grpId="0" animBg="1"/>
      <p:bldP spid="35" grpId="0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新建文件夹 (3)\17577f82066f5c6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8" y="0"/>
            <a:ext cx="9144000" cy="514826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396330" y="412304"/>
            <a:ext cx="8280920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1434267" y="1278996"/>
            <a:ext cx="2537012" cy="2534761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rgbClr val="CD565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6" tIns="45723" rIns="91446" bIns="45723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05284" y="2104007"/>
            <a:ext cx="1206376" cy="111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73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04</a:t>
            </a:r>
            <a:endParaRPr lang="zh-CN" altLang="en-US" sz="73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2"/>
            </p:custDataLst>
          </p:nvPr>
        </p:nvCxnSpPr>
        <p:spPr>
          <a:xfrm>
            <a:off x="4356770" y="2650982"/>
            <a:ext cx="3528392" cy="11329"/>
          </a:xfrm>
          <a:prstGeom prst="line">
            <a:avLst/>
          </a:prstGeom>
          <a:ln w="12700">
            <a:solidFill>
              <a:srgbClr val="AE12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89269" y="1981703"/>
            <a:ext cx="2465648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章節 </a:t>
            </a:r>
            <a:r>
              <a:rPr lang="en-US" altLang="zh-CN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PART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971280" y="1955231"/>
            <a:ext cx="427392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buNone/>
            </a:pPr>
            <a:r>
              <a:rPr lang="zh-TW" altLang="en-US" sz="36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個人</a:t>
            </a:r>
            <a:r>
              <a:rPr lang="zh-TW" altLang="en-US" sz="36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申請志願評估</a:t>
            </a:r>
            <a:r>
              <a:rPr lang="zh-TW" altLang="en-US" sz="36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表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3943965" y="2778081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+mn-ea"/>
                <a:ea typeface="+mn-ea"/>
              </a:rPr>
              <a:t>請務必在跟師長、家長討論之前，先完成此評估表喔！這樣對你比較有幫助！</a:t>
            </a:r>
            <a:endParaRPr lang="en-US" altLang="zh-TW" dirty="0">
              <a:latin typeface="+mn-ea"/>
              <a:ea typeface="+mn-ea"/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+mn-ea"/>
                <a:ea typeface="+mn-ea"/>
              </a:rPr>
              <a:t>表單會在高中生涯專區裡喔！</a:t>
            </a:r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8377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accel="4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4" grpId="0" animBg="1"/>
      <p:bldP spid="15" grpId="0"/>
      <p:bldP spid="17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3" name="矩形 2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 smtClean="0">
                  <a:solidFill>
                    <a:schemeClr val="tx1"/>
                  </a:solidFill>
                  <a:latin typeface="+mj-ea"/>
                  <a:ea typeface="+mj-ea"/>
                </a:rPr>
                <a:t>個人申請志願評估表</a:t>
              </a:r>
              <a:r>
                <a:rPr lang="en-US" altLang="zh-TW" sz="2000" dirty="0" smtClean="0">
                  <a:solidFill>
                    <a:schemeClr val="tx1"/>
                  </a:solidFill>
                  <a:latin typeface="+mj-ea"/>
                  <a:ea typeface="+mj-ea"/>
                </a:rPr>
                <a:t>A</a:t>
              </a:r>
              <a:endParaRPr lang="zh-TW" altLang="en-US" sz="20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" name="圓角化同側角落矩形 3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652967" y="8443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+mn-ea"/>
                <a:ea typeface="+mn-ea"/>
              </a:rPr>
              <a:t>如何填寫？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12454" y="2698999"/>
            <a:ext cx="6120680" cy="1006330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515133" y="3735234"/>
            <a:ext cx="6120680" cy="618167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7669138" y="2660164"/>
            <a:ext cx="1188132" cy="718298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7669137" y="3682106"/>
            <a:ext cx="1197285" cy="671295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332706" y="4446493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說明一：填入「你的級分」、</a:t>
            </a:r>
            <a:r>
              <a:rPr lang="zh-TW" altLang="en-US" dirty="0" smtClean="0">
                <a:latin typeface="+mn-ea"/>
              </a:rPr>
              <a:t> </a:t>
            </a:r>
            <a:r>
              <a:rPr lang="zh-TW" altLang="en-US" dirty="0">
                <a:latin typeface="+mn-ea"/>
              </a:rPr>
              <a:t>「</a:t>
            </a:r>
            <a:r>
              <a:rPr lang="zh-TW" altLang="en-US" dirty="0" smtClean="0">
                <a:latin typeface="+mn-ea"/>
                <a:ea typeface="+mn-ea"/>
              </a:rPr>
              <a:t>級分累計人數</a:t>
            </a:r>
            <a:r>
              <a:rPr lang="zh-TW" altLang="en-US" dirty="0">
                <a:latin typeface="+mn-ea"/>
              </a:rPr>
              <a:t>」</a:t>
            </a:r>
            <a:r>
              <a:rPr lang="zh-TW" altLang="en-US" dirty="0" smtClean="0">
                <a:latin typeface="+mn-ea"/>
                <a:ea typeface="+mn-ea"/>
              </a:rPr>
              <a:t>及</a:t>
            </a:r>
            <a:r>
              <a:rPr lang="zh-TW" altLang="en-US" dirty="0">
                <a:latin typeface="+mn-ea"/>
              </a:rPr>
              <a:t>「</a:t>
            </a:r>
            <a:r>
              <a:rPr lang="zh-TW" altLang="en-US" dirty="0" smtClean="0">
                <a:latin typeface="+mn-ea"/>
                <a:ea typeface="+mn-ea"/>
              </a:rPr>
              <a:t>圈選出五標</a:t>
            </a:r>
            <a:r>
              <a:rPr lang="zh-TW" altLang="en-US" dirty="0">
                <a:latin typeface="+mn-ea"/>
              </a:rPr>
              <a:t>」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32706" y="4446493"/>
            <a:ext cx="8560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5350" indent="-895350"/>
            <a:r>
              <a:rPr lang="zh-TW" altLang="en-US" dirty="0" smtClean="0">
                <a:latin typeface="+mn-ea"/>
                <a:ea typeface="+mn-ea"/>
              </a:rPr>
              <a:t>說明二：換算成</a:t>
            </a:r>
            <a:r>
              <a:rPr lang="en-US" altLang="zh-TW" dirty="0" smtClean="0">
                <a:latin typeface="+mn-ea"/>
                <a:ea typeface="+mn-ea"/>
              </a:rPr>
              <a:t>108</a:t>
            </a:r>
            <a:r>
              <a:rPr lang="zh-TW" altLang="en-US" dirty="0" smtClean="0">
                <a:latin typeface="+mn-ea"/>
                <a:ea typeface="+mn-ea"/>
              </a:rPr>
              <a:t>年的級分</a:t>
            </a:r>
            <a:r>
              <a:rPr lang="en-US" altLang="zh-TW" dirty="0" smtClean="0">
                <a:latin typeface="+mn-ea"/>
                <a:ea typeface="+mn-ea"/>
              </a:rPr>
              <a:t>(</a:t>
            </a:r>
            <a:r>
              <a:rPr lang="zh-TW" altLang="en-US" dirty="0" smtClean="0">
                <a:latin typeface="+mn-ea"/>
                <a:ea typeface="+mn-ea"/>
              </a:rPr>
              <a:t>可利用線上落點、五標、或累計人數換算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  <a:r>
              <a:rPr lang="zh-TW" altLang="en-US" dirty="0" smtClean="0">
                <a:latin typeface="+mn-ea"/>
                <a:ea typeface="+mn-ea"/>
              </a:rPr>
              <a:t>，並填入</a:t>
            </a:r>
            <a:r>
              <a:rPr lang="en-US" altLang="zh-TW" dirty="0" smtClean="0">
                <a:latin typeface="+mn-ea"/>
                <a:ea typeface="+mn-ea"/>
              </a:rPr>
              <a:t>108</a:t>
            </a:r>
            <a:r>
              <a:rPr lang="zh-TW" altLang="en-US" dirty="0" smtClean="0">
                <a:latin typeface="+mn-ea"/>
                <a:ea typeface="+mn-ea"/>
              </a:rPr>
              <a:t>年此級分之累計人數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32706" y="4446493"/>
            <a:ext cx="2067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說明三：英聽等級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32706" y="4446493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說明四：若有考術科，請填寫</a:t>
            </a:r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060376"/>
            <a:ext cx="9001572" cy="33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31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/>
      <p:bldP spid="12" grpId="1"/>
      <p:bldP spid="13" grpId="0"/>
      <p:bldP spid="13" grpId="1"/>
      <p:bldP spid="14" grpId="0"/>
      <p:bldP spid="14" grpId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新建文件夹 (3)\17577f82066f5c6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8" y="0"/>
            <a:ext cx="9144000" cy="514826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396330" y="412304"/>
            <a:ext cx="8280920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1434267" y="1278996"/>
            <a:ext cx="2537012" cy="2534761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6" tIns="45723" rIns="91446" bIns="45723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05284" y="2104007"/>
            <a:ext cx="1206376" cy="111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73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01</a:t>
            </a:r>
            <a:endParaRPr lang="zh-CN" altLang="en-US" sz="73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2"/>
            </p:custDataLst>
          </p:nvPr>
        </p:nvCxnSpPr>
        <p:spPr>
          <a:xfrm>
            <a:off x="4356770" y="2650982"/>
            <a:ext cx="3528392" cy="11329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89269" y="1981703"/>
            <a:ext cx="2465648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章節 </a:t>
            </a:r>
            <a:r>
              <a:rPr lang="en-US" altLang="zh-CN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PART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971280" y="1955231"/>
            <a:ext cx="427392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buNone/>
            </a:pPr>
            <a:r>
              <a:rPr lang="en-US" altLang="zh-TW" sz="40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TW" altLang="en-US" sz="40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個人申請</a:t>
            </a:r>
            <a:r>
              <a:rPr lang="en-US" altLang="zh-TW" sz="40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TW" altLang="en-US" sz="40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簡介</a:t>
            </a:r>
            <a:endParaRPr lang="zh-TW" altLang="en-US" sz="4000" b="1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661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accel="4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4" grpId="0" animBg="1"/>
      <p:bldP spid="15" grpId="0"/>
      <p:bldP spid="17" grpId="0"/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3" name="矩形 2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 smtClean="0">
                  <a:solidFill>
                    <a:schemeClr val="tx1"/>
                  </a:solidFill>
                  <a:latin typeface="+mj-ea"/>
                  <a:ea typeface="+mj-ea"/>
                </a:rPr>
                <a:t>個人申請志願評估表</a:t>
              </a:r>
              <a:r>
                <a:rPr lang="en-US" altLang="zh-TW" sz="2000" dirty="0">
                  <a:solidFill>
                    <a:schemeClr val="tx1"/>
                  </a:solidFill>
                  <a:latin typeface="+mj-ea"/>
                  <a:ea typeface="+mj-ea"/>
                </a:rPr>
                <a:t>B</a:t>
              </a:r>
              <a:endParaRPr lang="zh-TW" altLang="en-US" sz="20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" name="圓角化同側角落矩形 3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652967" y="8443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+mn-ea"/>
                <a:ea typeface="+mn-ea"/>
              </a:rPr>
              <a:t>如何填寫？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1433" y="1765620"/>
            <a:ext cx="4401361" cy="1314853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572793" y="1765620"/>
            <a:ext cx="4409207" cy="1327790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329348" y="3652664"/>
            <a:ext cx="4517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說明一：勾選有興趣之學群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29348" y="3652664"/>
            <a:ext cx="3739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5350" indent="-895350"/>
            <a:r>
              <a:rPr lang="zh-TW" altLang="en-US" dirty="0" smtClean="0">
                <a:latin typeface="+mn-ea"/>
                <a:ea typeface="+mn-ea"/>
              </a:rPr>
              <a:t>說明二：填寫具體科系</a:t>
            </a:r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590"/>
          <a:stretch/>
        </p:blipFill>
        <p:spPr>
          <a:xfrm>
            <a:off x="89758" y="1420416"/>
            <a:ext cx="9019540" cy="166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0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2" grpId="0"/>
      <p:bldP spid="12" grpId="1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3" name="矩形 2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 smtClean="0">
                  <a:solidFill>
                    <a:schemeClr val="tx1"/>
                  </a:solidFill>
                  <a:latin typeface="+mj-ea"/>
                  <a:ea typeface="+mj-ea"/>
                </a:rPr>
                <a:t>個人申請志願評估表</a:t>
              </a:r>
              <a:r>
                <a:rPr lang="en-US" altLang="zh-TW" sz="2000" dirty="0">
                  <a:solidFill>
                    <a:schemeClr val="tx1"/>
                  </a:solidFill>
                  <a:latin typeface="+mj-ea"/>
                  <a:ea typeface="+mj-ea"/>
                </a:rPr>
                <a:t>C</a:t>
              </a:r>
              <a:endParaRPr lang="zh-TW" altLang="en-US" sz="20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" name="圓角化同側角落矩形 3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652967" y="8443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+mn-ea"/>
                <a:ea typeface="+mn-ea"/>
              </a:rPr>
              <a:t>如何填寫？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838" y="2001335"/>
            <a:ext cx="673548" cy="2983690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927612" y="2836816"/>
            <a:ext cx="6597510" cy="845290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651581" y="3682106"/>
            <a:ext cx="4900767" cy="671295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651581" y="4353402"/>
            <a:ext cx="4873541" cy="631624"/>
          </a:xfrm>
          <a:prstGeom prst="rect">
            <a:avLst/>
          </a:prstGeom>
          <a:solidFill>
            <a:srgbClr val="A1E7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3996730" y="124272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說明一：填入校</a:t>
            </a:r>
            <a:r>
              <a:rPr lang="zh-TW" altLang="en-US" dirty="0">
                <a:latin typeface="+mn-ea"/>
                <a:ea typeface="+mn-ea"/>
              </a:rPr>
              <a:t>系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3996730" y="124272"/>
            <a:ext cx="4682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5350" indent="-895350"/>
            <a:r>
              <a:rPr lang="zh-TW" altLang="en-US" dirty="0" smtClean="0">
                <a:latin typeface="+mn-ea"/>
                <a:ea typeface="+mn-ea"/>
              </a:rPr>
              <a:t>說明二：填入</a:t>
            </a:r>
            <a:r>
              <a:rPr lang="en-US" altLang="zh-TW" dirty="0" smtClean="0">
                <a:latin typeface="+mn-ea"/>
                <a:ea typeface="+mn-ea"/>
              </a:rPr>
              <a:t>109</a:t>
            </a:r>
            <a:r>
              <a:rPr lang="zh-TW" altLang="en-US" dirty="0" smtClean="0">
                <a:latin typeface="+mn-ea"/>
                <a:ea typeface="+mn-ea"/>
              </a:rPr>
              <a:t>年度及</a:t>
            </a:r>
            <a:r>
              <a:rPr lang="en-US" altLang="zh-TW" dirty="0" smtClean="0">
                <a:latin typeface="+mn-ea"/>
                <a:ea typeface="+mn-ea"/>
              </a:rPr>
              <a:t>108</a:t>
            </a:r>
            <a:r>
              <a:rPr lang="zh-TW" altLang="en-US" dirty="0" smtClean="0">
                <a:latin typeface="+mn-ea"/>
                <a:ea typeface="+mn-ea"/>
              </a:rPr>
              <a:t>年度的簡章內容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996730" y="124272"/>
            <a:ext cx="4225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說明三：填入</a:t>
            </a:r>
            <a:r>
              <a:rPr lang="en-US" altLang="zh-TW" dirty="0" smtClean="0">
                <a:latin typeface="+mn-ea"/>
                <a:ea typeface="+mn-ea"/>
              </a:rPr>
              <a:t>108</a:t>
            </a:r>
            <a:r>
              <a:rPr lang="zh-TW" altLang="en-US" dirty="0" smtClean="0">
                <a:latin typeface="+mn-ea"/>
                <a:ea typeface="+mn-ea"/>
              </a:rPr>
              <a:t>最低通過篩選級分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996730" y="12427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說明四：將您換算成的</a:t>
            </a:r>
            <a:r>
              <a:rPr lang="en-US" altLang="zh-TW" dirty="0" smtClean="0">
                <a:latin typeface="+mn-ea"/>
                <a:ea typeface="+mn-ea"/>
              </a:rPr>
              <a:t>108</a:t>
            </a:r>
            <a:r>
              <a:rPr lang="zh-TW" altLang="en-US" dirty="0" smtClean="0">
                <a:latin typeface="+mn-ea"/>
                <a:ea typeface="+mn-ea"/>
              </a:rPr>
              <a:t>年級分「減」</a:t>
            </a:r>
            <a:r>
              <a:rPr lang="en-US" altLang="zh-TW" dirty="0">
                <a:latin typeface="+mn-ea"/>
                <a:ea typeface="+mn-ea"/>
              </a:rPr>
              <a:t>108</a:t>
            </a:r>
            <a:r>
              <a:rPr lang="zh-TW" altLang="en-US" dirty="0">
                <a:latin typeface="+mn-ea"/>
                <a:ea typeface="+mn-ea"/>
              </a:rPr>
              <a:t>最低通過篩選級</a:t>
            </a:r>
            <a:r>
              <a:rPr lang="zh-TW" altLang="en-US" dirty="0" smtClean="0">
                <a:latin typeface="+mn-ea"/>
                <a:ea typeface="+mn-ea"/>
              </a:rPr>
              <a:t>分</a:t>
            </a:r>
            <a:endParaRPr lang="en-US" altLang="zh-TW" dirty="0">
              <a:latin typeface="+mn-ea"/>
              <a:ea typeface="+mn-ea"/>
            </a:endParaRPr>
          </a:p>
          <a:p>
            <a:r>
              <a:rPr lang="en-US" altLang="zh-TW" dirty="0" smtClean="0">
                <a:latin typeface="+mn-ea"/>
                <a:ea typeface="+mn-ea"/>
              </a:rPr>
              <a:t>EX</a:t>
            </a:r>
            <a:r>
              <a:rPr lang="zh-TW" altLang="en-US" dirty="0" smtClean="0">
                <a:latin typeface="+mn-ea"/>
                <a:ea typeface="+mn-ea"/>
                <a:sym typeface="Wingdings" panose="05000000000000000000" pitchFamily="2" charset="2"/>
              </a:rPr>
              <a:t>：</a:t>
            </a:r>
            <a:r>
              <a:rPr lang="en-US" altLang="zh-TW" dirty="0" smtClean="0">
                <a:latin typeface="+mn-ea"/>
                <a:ea typeface="+mn-ea"/>
                <a:sym typeface="Wingdings" panose="05000000000000000000" pitchFamily="2" charset="2"/>
              </a:rPr>
              <a:t>(</a:t>
            </a:r>
            <a:r>
              <a:rPr lang="en-US" altLang="zh-TW" dirty="0" smtClean="0">
                <a:latin typeface="+mn-ea"/>
                <a:ea typeface="+mn-ea"/>
              </a:rPr>
              <a:t>10</a:t>
            </a:r>
            <a:r>
              <a:rPr lang="zh-TW" altLang="en-US" dirty="0" smtClean="0">
                <a:latin typeface="+mn-ea"/>
                <a:ea typeface="+mn-ea"/>
              </a:rPr>
              <a:t>國</a:t>
            </a:r>
            <a:r>
              <a:rPr lang="en-US" altLang="zh-TW" dirty="0">
                <a:latin typeface="+mn-ea"/>
                <a:ea typeface="+mn-ea"/>
              </a:rPr>
              <a:t>+</a:t>
            </a:r>
            <a:r>
              <a:rPr lang="en-US" altLang="zh-TW" dirty="0" smtClean="0">
                <a:latin typeface="+mn-ea"/>
                <a:ea typeface="+mn-ea"/>
              </a:rPr>
              <a:t>12</a:t>
            </a:r>
            <a:r>
              <a:rPr lang="zh-TW" altLang="en-US" dirty="0" smtClean="0">
                <a:latin typeface="+mn-ea"/>
                <a:ea typeface="+mn-ea"/>
              </a:rPr>
              <a:t>英</a:t>
            </a:r>
            <a:r>
              <a:rPr lang="en-US" altLang="zh-TW" dirty="0" smtClean="0">
                <a:latin typeface="+mn-ea"/>
                <a:ea typeface="+mn-ea"/>
              </a:rPr>
              <a:t>+</a:t>
            </a:r>
            <a:r>
              <a:rPr lang="zh-TW" altLang="en-US" dirty="0" smtClean="0">
                <a:latin typeface="+mn-ea"/>
                <a:ea typeface="+mn-ea"/>
              </a:rPr>
              <a:t>數</a:t>
            </a:r>
            <a:r>
              <a:rPr lang="en-US" altLang="zh-TW" dirty="0" smtClean="0">
                <a:latin typeface="+mn-ea"/>
                <a:ea typeface="+mn-ea"/>
              </a:rPr>
              <a:t>13+</a:t>
            </a:r>
            <a:r>
              <a:rPr lang="zh-TW" altLang="en-US" dirty="0" smtClean="0">
                <a:latin typeface="+mn-ea"/>
                <a:ea typeface="+mn-ea"/>
              </a:rPr>
              <a:t>社</a:t>
            </a:r>
            <a:r>
              <a:rPr lang="en-US" altLang="zh-TW" dirty="0" smtClean="0">
                <a:latin typeface="+mn-ea"/>
                <a:ea typeface="+mn-ea"/>
              </a:rPr>
              <a:t>13=48)-52= -4</a:t>
            </a:r>
            <a:endParaRPr lang="zh-TW" altLang="en-US" dirty="0">
              <a:latin typeface="+mn-ea"/>
              <a:ea typeface="+mn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403" y="1306776"/>
            <a:ext cx="8967185" cy="367824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34" y="2330402"/>
            <a:ext cx="1440160" cy="1440160"/>
          </a:xfrm>
          <a:prstGeom prst="rect">
            <a:avLst/>
          </a:prstGeom>
        </p:spPr>
      </p:pic>
      <p:sp>
        <p:nvSpPr>
          <p:cNvPr id="16" name="圓角矩形 15"/>
          <p:cNvSpPr/>
          <p:nvPr/>
        </p:nvSpPr>
        <p:spPr>
          <a:xfrm>
            <a:off x="2556570" y="2748360"/>
            <a:ext cx="129614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門檻沒過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66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新建文件夹 (3)\17577f82066f5c6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8" y="0"/>
            <a:ext cx="9144000" cy="514826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396330" y="412304"/>
            <a:ext cx="8280920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1434267" y="1278996"/>
            <a:ext cx="2537012" cy="2534761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6" tIns="45723" rIns="91446" bIns="45723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05284" y="2104007"/>
            <a:ext cx="1206376" cy="111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73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05</a:t>
            </a:r>
            <a:endParaRPr lang="zh-CN" altLang="en-US" sz="73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2"/>
            </p:custDataLst>
          </p:nvPr>
        </p:nvCxnSpPr>
        <p:spPr>
          <a:xfrm>
            <a:off x="4356770" y="2650982"/>
            <a:ext cx="3528392" cy="11329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89269" y="1981703"/>
            <a:ext cx="2465648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章節 </a:t>
            </a:r>
            <a:r>
              <a:rPr lang="en-US" altLang="zh-CN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PART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971280" y="1955231"/>
            <a:ext cx="427392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buNone/>
            </a:pPr>
            <a:r>
              <a:rPr lang="en-US" altLang="zh-TW" sz="4000" b="1" dirty="0">
                <a:solidFill>
                  <a:schemeClr val="bg2">
                    <a:lumMod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Q&amp;A</a:t>
            </a:r>
            <a:r>
              <a:rPr lang="zh-TW" altLang="en-US" sz="4000" b="1" dirty="0">
                <a:solidFill>
                  <a:schemeClr val="bg2">
                    <a:lumMod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整理</a:t>
            </a:r>
          </a:p>
        </p:txBody>
      </p:sp>
    </p:spTree>
    <p:extLst>
      <p:ext uri="{BB962C8B-B14F-4D97-AF65-F5344CB8AC3E}">
        <p14:creationId xmlns:p14="http://schemas.microsoft.com/office/powerpoint/2010/main" val="374320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accel="4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4" grpId="0" animBg="1"/>
      <p:bldP spid="15" grpId="0"/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3" name="矩形 2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 smtClean="0">
                  <a:solidFill>
                    <a:schemeClr val="tx1"/>
                  </a:solidFill>
                  <a:latin typeface="+mj-ea"/>
                  <a:ea typeface="+mj-ea"/>
                </a:rPr>
                <a:t>學生最愛問的五大問題</a:t>
              </a:r>
              <a:endParaRPr lang="zh-TW" altLang="en-US" sz="20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" name="圓角化同側角落矩形 3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027418" y="918563"/>
            <a:ext cx="674031" cy="674159"/>
            <a:chOff x="1631146" y="1275453"/>
            <a:chExt cx="674031" cy="674159"/>
          </a:xfrm>
        </p:grpSpPr>
        <p:sp>
          <p:nvSpPr>
            <p:cNvPr id="20" name="Shape 1852"/>
            <p:cNvSpPr/>
            <p:nvPr/>
          </p:nvSpPr>
          <p:spPr>
            <a:xfrm>
              <a:off x="1631146" y="1275453"/>
              <a:ext cx="674031" cy="674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2" tIns="19052" rIns="19052" bIns="19052" numCol="1" anchor="ctr">
              <a:noAutofit/>
            </a:bodyPr>
            <a:lstStyle/>
            <a:p>
              <a:pPr>
                <a:lnSpc>
                  <a:spcPct val="120000"/>
                </a:lnSpc>
              </a:pPr>
              <a:endParaRPr sz="1300" dirty="0">
                <a:solidFill>
                  <a:srgbClr val="53585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Shape 1853"/>
            <p:cNvSpPr/>
            <p:nvPr/>
          </p:nvSpPr>
          <p:spPr>
            <a:xfrm>
              <a:off x="1828593" y="1498908"/>
              <a:ext cx="279135" cy="2272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0" h="21024" extrusionOk="0">
                  <a:moveTo>
                    <a:pt x="18800" y="1728"/>
                  </a:moveTo>
                  <a:cubicBezTo>
                    <a:pt x="16810" y="-576"/>
                    <a:pt x="13583" y="-576"/>
                    <a:pt x="11591" y="1728"/>
                  </a:cubicBezTo>
                  <a:lnTo>
                    <a:pt x="10239" y="3293"/>
                  </a:lnTo>
                  <a:lnTo>
                    <a:pt x="8887" y="1728"/>
                  </a:lnTo>
                  <a:cubicBezTo>
                    <a:pt x="6897" y="-576"/>
                    <a:pt x="3670" y="-576"/>
                    <a:pt x="1680" y="1728"/>
                  </a:cubicBezTo>
                  <a:cubicBezTo>
                    <a:pt x="-560" y="4320"/>
                    <a:pt x="-560" y="8522"/>
                    <a:pt x="1680" y="11115"/>
                  </a:cubicBezTo>
                  <a:lnTo>
                    <a:pt x="10239" y="21024"/>
                  </a:lnTo>
                  <a:lnTo>
                    <a:pt x="18800" y="11115"/>
                  </a:lnTo>
                  <a:cubicBezTo>
                    <a:pt x="21040" y="8522"/>
                    <a:pt x="21040" y="4320"/>
                    <a:pt x="18800" y="17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lnSpc>
                  <a:spcPct val="120000"/>
                </a:lnSpc>
              </a:pPr>
              <a:endParaRPr sz="1300" dirty="0">
                <a:solidFill>
                  <a:srgbClr val="53585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1053022" y="2689507"/>
            <a:ext cx="675455" cy="675583"/>
            <a:chOff x="5621121" y="2806270"/>
            <a:chExt cx="675455" cy="675583"/>
          </a:xfrm>
        </p:grpSpPr>
        <p:sp>
          <p:nvSpPr>
            <p:cNvPr id="22" name="Shape 1861"/>
            <p:cNvSpPr/>
            <p:nvPr/>
          </p:nvSpPr>
          <p:spPr>
            <a:xfrm>
              <a:off x="5621121" y="2806270"/>
              <a:ext cx="675455" cy="675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2" tIns="19052" rIns="19052" bIns="19052" numCol="1" anchor="ctr">
              <a:noAutofit/>
            </a:bodyPr>
            <a:lstStyle/>
            <a:p>
              <a:pPr>
                <a:lnSpc>
                  <a:spcPct val="120000"/>
                </a:lnSpc>
              </a:pPr>
              <a:endParaRPr sz="1300" dirty="0">
                <a:solidFill>
                  <a:srgbClr val="53585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Shape 1862"/>
            <p:cNvSpPr/>
            <p:nvPr/>
          </p:nvSpPr>
          <p:spPr>
            <a:xfrm>
              <a:off x="5829665" y="3003558"/>
              <a:ext cx="258363" cy="231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7" h="21458" extrusionOk="0">
                  <a:moveTo>
                    <a:pt x="20906" y="11130"/>
                  </a:moveTo>
                  <a:lnTo>
                    <a:pt x="11466" y="425"/>
                  </a:lnTo>
                  <a:cubicBezTo>
                    <a:pt x="10983" y="-142"/>
                    <a:pt x="10193" y="-142"/>
                    <a:pt x="9710" y="425"/>
                  </a:cubicBezTo>
                  <a:lnTo>
                    <a:pt x="271" y="11130"/>
                  </a:lnTo>
                  <a:cubicBezTo>
                    <a:pt x="-212" y="11696"/>
                    <a:pt x="-32" y="12160"/>
                    <a:pt x="671" y="12160"/>
                  </a:cubicBezTo>
                  <a:lnTo>
                    <a:pt x="2638" y="12160"/>
                  </a:lnTo>
                  <a:lnTo>
                    <a:pt x="2638" y="20381"/>
                  </a:lnTo>
                  <a:cubicBezTo>
                    <a:pt x="2638" y="20976"/>
                    <a:pt x="2661" y="21458"/>
                    <a:pt x="3609" y="21458"/>
                  </a:cubicBezTo>
                  <a:lnTo>
                    <a:pt x="8190" y="21458"/>
                  </a:lnTo>
                  <a:lnTo>
                    <a:pt x="8190" y="13214"/>
                  </a:lnTo>
                  <a:lnTo>
                    <a:pt x="12986" y="13214"/>
                  </a:lnTo>
                  <a:lnTo>
                    <a:pt x="12986" y="21458"/>
                  </a:lnTo>
                  <a:lnTo>
                    <a:pt x="17795" y="21458"/>
                  </a:lnTo>
                  <a:cubicBezTo>
                    <a:pt x="18518" y="21458"/>
                    <a:pt x="18538" y="20976"/>
                    <a:pt x="18538" y="20381"/>
                  </a:cubicBezTo>
                  <a:lnTo>
                    <a:pt x="18538" y="12160"/>
                  </a:lnTo>
                  <a:lnTo>
                    <a:pt x="20505" y="12160"/>
                  </a:lnTo>
                  <a:cubicBezTo>
                    <a:pt x="21208" y="12160"/>
                    <a:pt x="21388" y="11696"/>
                    <a:pt x="20906" y="111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lnSpc>
                  <a:spcPct val="120000"/>
                </a:lnSpc>
              </a:pPr>
              <a:endParaRPr sz="1300" dirty="0">
                <a:solidFill>
                  <a:srgbClr val="53585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022879" y="1801765"/>
            <a:ext cx="678570" cy="678699"/>
            <a:chOff x="2802621" y="2786901"/>
            <a:chExt cx="678570" cy="678699"/>
          </a:xfrm>
        </p:grpSpPr>
        <p:sp>
          <p:nvSpPr>
            <p:cNvPr id="25" name="Shape 1857"/>
            <p:cNvSpPr/>
            <p:nvPr/>
          </p:nvSpPr>
          <p:spPr>
            <a:xfrm>
              <a:off x="2802621" y="2786901"/>
              <a:ext cx="678570" cy="6786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2" tIns="19052" rIns="19052" bIns="19052" anchor="ctr"/>
            <a:lstStyle/>
            <a:p>
              <a:pPr>
                <a:lnSpc>
                  <a:spcPct val="120000"/>
                </a:lnSpc>
              </a:pPr>
              <a:endParaRPr sz="1300" dirty="0">
                <a:solidFill>
                  <a:srgbClr val="53585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6" name="Shape 1858"/>
            <p:cNvSpPr/>
            <p:nvPr/>
          </p:nvSpPr>
          <p:spPr>
            <a:xfrm>
              <a:off x="3059462" y="2975619"/>
              <a:ext cx="164886" cy="3003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07" y="3476"/>
                  </a:moveTo>
                  <a:cubicBezTo>
                    <a:pt x="16335" y="5612"/>
                    <a:pt x="16335" y="5612"/>
                    <a:pt x="16335" y="5612"/>
                  </a:cubicBezTo>
                  <a:cubicBezTo>
                    <a:pt x="14486" y="4583"/>
                    <a:pt x="12660" y="4068"/>
                    <a:pt x="10835" y="4068"/>
                  </a:cubicBezTo>
                  <a:cubicBezTo>
                    <a:pt x="9782" y="4068"/>
                    <a:pt x="8916" y="4222"/>
                    <a:pt x="8237" y="4531"/>
                  </a:cubicBezTo>
                  <a:cubicBezTo>
                    <a:pt x="7582" y="4827"/>
                    <a:pt x="7231" y="5188"/>
                    <a:pt x="7231" y="5587"/>
                  </a:cubicBezTo>
                  <a:cubicBezTo>
                    <a:pt x="7231" y="5921"/>
                    <a:pt x="7535" y="6256"/>
                    <a:pt x="8120" y="6591"/>
                  </a:cubicBezTo>
                  <a:cubicBezTo>
                    <a:pt x="8706" y="6938"/>
                    <a:pt x="9876" y="7299"/>
                    <a:pt x="11631" y="7685"/>
                  </a:cubicBezTo>
                  <a:cubicBezTo>
                    <a:pt x="14743" y="8380"/>
                    <a:pt x="16873" y="8972"/>
                    <a:pt x="18020" y="9461"/>
                  </a:cubicBezTo>
                  <a:cubicBezTo>
                    <a:pt x="19166" y="9950"/>
                    <a:pt x="20055" y="10530"/>
                    <a:pt x="20687" y="11225"/>
                  </a:cubicBezTo>
                  <a:cubicBezTo>
                    <a:pt x="21296" y="11907"/>
                    <a:pt x="21600" y="12679"/>
                    <a:pt x="21600" y="13529"/>
                  </a:cubicBezTo>
                  <a:cubicBezTo>
                    <a:pt x="21600" y="14379"/>
                    <a:pt x="21272" y="15177"/>
                    <a:pt x="20617" y="15897"/>
                  </a:cubicBezTo>
                  <a:cubicBezTo>
                    <a:pt x="19962" y="16618"/>
                    <a:pt x="19096" y="17198"/>
                    <a:pt x="18066" y="17622"/>
                  </a:cubicBezTo>
                  <a:cubicBezTo>
                    <a:pt x="17037" y="18034"/>
                    <a:pt x="15539" y="18356"/>
                    <a:pt x="13573" y="18575"/>
                  </a:cubicBezTo>
                  <a:cubicBezTo>
                    <a:pt x="13573" y="21600"/>
                    <a:pt x="13573" y="21600"/>
                    <a:pt x="13573" y="21600"/>
                  </a:cubicBezTo>
                  <a:cubicBezTo>
                    <a:pt x="9618" y="21600"/>
                    <a:pt x="9618" y="21600"/>
                    <a:pt x="9618" y="21600"/>
                  </a:cubicBezTo>
                  <a:cubicBezTo>
                    <a:pt x="9618" y="18652"/>
                    <a:pt x="9618" y="18652"/>
                    <a:pt x="9618" y="18652"/>
                  </a:cubicBezTo>
                  <a:cubicBezTo>
                    <a:pt x="7793" y="18536"/>
                    <a:pt x="6225" y="18292"/>
                    <a:pt x="4938" y="17906"/>
                  </a:cubicBezTo>
                  <a:cubicBezTo>
                    <a:pt x="3159" y="17378"/>
                    <a:pt x="1521" y="16670"/>
                    <a:pt x="0" y="15795"/>
                  </a:cubicBezTo>
                  <a:cubicBezTo>
                    <a:pt x="4002" y="13593"/>
                    <a:pt x="4002" y="13593"/>
                    <a:pt x="4002" y="13593"/>
                  </a:cubicBezTo>
                  <a:cubicBezTo>
                    <a:pt x="6576" y="15061"/>
                    <a:pt x="9057" y="15795"/>
                    <a:pt x="11444" y="15795"/>
                  </a:cubicBezTo>
                  <a:cubicBezTo>
                    <a:pt x="12684" y="15795"/>
                    <a:pt x="13714" y="15563"/>
                    <a:pt x="14603" y="15112"/>
                  </a:cubicBezTo>
                  <a:cubicBezTo>
                    <a:pt x="15469" y="14649"/>
                    <a:pt x="15913" y="14121"/>
                    <a:pt x="15913" y="13503"/>
                  </a:cubicBezTo>
                  <a:cubicBezTo>
                    <a:pt x="15913" y="12975"/>
                    <a:pt x="15633" y="12525"/>
                    <a:pt x="15071" y="12126"/>
                  </a:cubicBezTo>
                  <a:cubicBezTo>
                    <a:pt x="14509" y="11740"/>
                    <a:pt x="13386" y="11341"/>
                    <a:pt x="11748" y="10929"/>
                  </a:cubicBezTo>
                  <a:cubicBezTo>
                    <a:pt x="8401" y="10105"/>
                    <a:pt x="6155" y="9436"/>
                    <a:pt x="4961" y="8946"/>
                  </a:cubicBezTo>
                  <a:cubicBezTo>
                    <a:pt x="3791" y="8470"/>
                    <a:pt x="2902" y="7917"/>
                    <a:pt x="2317" y="7312"/>
                  </a:cubicBezTo>
                  <a:cubicBezTo>
                    <a:pt x="1732" y="6707"/>
                    <a:pt x="1451" y="6063"/>
                    <a:pt x="1451" y="5368"/>
                  </a:cubicBezTo>
                  <a:cubicBezTo>
                    <a:pt x="1451" y="4235"/>
                    <a:pt x="2223" y="3257"/>
                    <a:pt x="3768" y="2446"/>
                  </a:cubicBezTo>
                  <a:cubicBezTo>
                    <a:pt x="5312" y="1635"/>
                    <a:pt x="7255" y="1197"/>
                    <a:pt x="9618" y="1133"/>
                  </a:cubicBezTo>
                  <a:cubicBezTo>
                    <a:pt x="9618" y="0"/>
                    <a:pt x="9618" y="0"/>
                    <a:pt x="9618" y="0"/>
                  </a:cubicBezTo>
                  <a:cubicBezTo>
                    <a:pt x="13573" y="0"/>
                    <a:pt x="13573" y="0"/>
                    <a:pt x="13573" y="0"/>
                  </a:cubicBezTo>
                  <a:cubicBezTo>
                    <a:pt x="13573" y="1287"/>
                    <a:pt x="13573" y="1287"/>
                    <a:pt x="13573" y="1287"/>
                  </a:cubicBezTo>
                  <a:cubicBezTo>
                    <a:pt x="14954" y="1455"/>
                    <a:pt x="16101" y="1686"/>
                    <a:pt x="17037" y="1982"/>
                  </a:cubicBezTo>
                  <a:cubicBezTo>
                    <a:pt x="17996" y="2278"/>
                    <a:pt x="19119" y="2780"/>
                    <a:pt x="20407" y="3476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0" tIns="0" rIns="0" bIns="0"/>
            <a:lstStyle/>
            <a:p>
              <a:pPr>
                <a:lnSpc>
                  <a:spcPct val="120000"/>
                </a:lnSpc>
              </a:pPr>
              <a:endParaRPr sz="1300" dirty="0">
                <a:solidFill>
                  <a:srgbClr val="53585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1060890" y="3574133"/>
            <a:ext cx="675455" cy="675583"/>
            <a:chOff x="6835762" y="1274741"/>
            <a:chExt cx="675455" cy="675583"/>
          </a:xfrm>
        </p:grpSpPr>
        <p:sp>
          <p:nvSpPr>
            <p:cNvPr id="24" name="Shape 1866"/>
            <p:cNvSpPr/>
            <p:nvPr/>
          </p:nvSpPr>
          <p:spPr>
            <a:xfrm>
              <a:off x="6835762" y="1274741"/>
              <a:ext cx="675455" cy="675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19052" tIns="19052" rIns="19052" bIns="19052" numCol="1" anchor="ctr">
              <a:noAutofit/>
            </a:bodyPr>
            <a:lstStyle/>
            <a:p>
              <a:pPr>
                <a:lnSpc>
                  <a:spcPct val="120000"/>
                </a:lnSpc>
              </a:pPr>
              <a:endParaRPr sz="1300" dirty="0">
                <a:solidFill>
                  <a:srgbClr val="53585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7" name="Shape 1867"/>
            <p:cNvSpPr/>
            <p:nvPr/>
          </p:nvSpPr>
          <p:spPr>
            <a:xfrm>
              <a:off x="7054199" y="1487669"/>
              <a:ext cx="238579" cy="249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1" h="20933" extrusionOk="0">
                  <a:moveTo>
                    <a:pt x="18450" y="13962"/>
                  </a:moveTo>
                  <a:cubicBezTo>
                    <a:pt x="18104" y="14098"/>
                    <a:pt x="15778" y="12331"/>
                    <a:pt x="14291" y="9001"/>
                  </a:cubicBezTo>
                  <a:cubicBezTo>
                    <a:pt x="12804" y="5669"/>
                    <a:pt x="12992" y="2625"/>
                    <a:pt x="13337" y="2491"/>
                  </a:cubicBezTo>
                  <a:cubicBezTo>
                    <a:pt x="13683" y="2355"/>
                    <a:pt x="15952" y="4486"/>
                    <a:pt x="17438" y="7816"/>
                  </a:cubicBezTo>
                  <a:cubicBezTo>
                    <a:pt x="18925" y="11146"/>
                    <a:pt x="18797" y="13826"/>
                    <a:pt x="18450" y="13962"/>
                  </a:cubicBezTo>
                  <a:close/>
                  <a:moveTo>
                    <a:pt x="19117" y="7012"/>
                  </a:moveTo>
                  <a:cubicBezTo>
                    <a:pt x="17204" y="2727"/>
                    <a:pt x="14125" y="-537"/>
                    <a:pt x="12567" y="74"/>
                  </a:cubicBezTo>
                  <a:cubicBezTo>
                    <a:pt x="9922" y="1108"/>
                    <a:pt x="14143" y="6078"/>
                    <a:pt x="1154" y="11160"/>
                  </a:cubicBezTo>
                  <a:cubicBezTo>
                    <a:pt x="32" y="11600"/>
                    <a:pt x="-253" y="13356"/>
                    <a:pt x="217" y="14406"/>
                  </a:cubicBezTo>
                  <a:cubicBezTo>
                    <a:pt x="685" y="15456"/>
                    <a:pt x="2220" y="16502"/>
                    <a:pt x="3342" y="16062"/>
                  </a:cubicBezTo>
                  <a:cubicBezTo>
                    <a:pt x="3537" y="15987"/>
                    <a:pt x="4250" y="15766"/>
                    <a:pt x="4250" y="15766"/>
                  </a:cubicBezTo>
                  <a:cubicBezTo>
                    <a:pt x="5051" y="16802"/>
                    <a:pt x="5889" y="16187"/>
                    <a:pt x="6186" y="16845"/>
                  </a:cubicBezTo>
                  <a:cubicBezTo>
                    <a:pt x="6544" y="17635"/>
                    <a:pt x="7322" y="19353"/>
                    <a:pt x="7586" y="19939"/>
                  </a:cubicBezTo>
                  <a:cubicBezTo>
                    <a:pt x="7850" y="20522"/>
                    <a:pt x="8450" y="21063"/>
                    <a:pt x="8885" y="20905"/>
                  </a:cubicBezTo>
                  <a:cubicBezTo>
                    <a:pt x="9318" y="20745"/>
                    <a:pt x="10797" y="20203"/>
                    <a:pt x="11362" y="19997"/>
                  </a:cubicBezTo>
                  <a:cubicBezTo>
                    <a:pt x="11927" y="19790"/>
                    <a:pt x="12062" y="19306"/>
                    <a:pt x="11889" y="18922"/>
                  </a:cubicBezTo>
                  <a:cubicBezTo>
                    <a:pt x="11703" y="18510"/>
                    <a:pt x="10939" y="18390"/>
                    <a:pt x="10721" y="17908"/>
                  </a:cubicBezTo>
                  <a:cubicBezTo>
                    <a:pt x="10503" y="17428"/>
                    <a:pt x="9791" y="15886"/>
                    <a:pt x="9586" y="15400"/>
                  </a:cubicBezTo>
                  <a:cubicBezTo>
                    <a:pt x="9308" y="14739"/>
                    <a:pt x="9899" y="14201"/>
                    <a:pt x="10759" y="14116"/>
                  </a:cubicBezTo>
                  <a:cubicBezTo>
                    <a:pt x="16671" y="13522"/>
                    <a:pt x="17775" y="17037"/>
                    <a:pt x="19789" y="16249"/>
                  </a:cubicBezTo>
                  <a:cubicBezTo>
                    <a:pt x="21347" y="15640"/>
                    <a:pt x="21030" y="11296"/>
                    <a:pt x="19117" y="701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lnSpc>
                  <a:spcPct val="120000"/>
                </a:lnSpc>
              </a:pPr>
              <a:endParaRPr sz="1300" dirty="0">
                <a:solidFill>
                  <a:srgbClr val="53585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022878" y="4444752"/>
            <a:ext cx="713015" cy="665133"/>
            <a:chOff x="2386509" y="2332793"/>
            <a:chExt cx="713015" cy="665133"/>
          </a:xfrm>
        </p:grpSpPr>
        <p:sp>
          <p:nvSpPr>
            <p:cNvPr id="33" name="Rounded Rectangle 16"/>
            <p:cNvSpPr/>
            <p:nvPr/>
          </p:nvSpPr>
          <p:spPr>
            <a:xfrm>
              <a:off x="2386509" y="2332793"/>
              <a:ext cx="713015" cy="66513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34" name="Group 26"/>
            <p:cNvGrpSpPr/>
            <p:nvPr/>
          </p:nvGrpSpPr>
          <p:grpSpPr>
            <a:xfrm>
              <a:off x="2596930" y="2483135"/>
              <a:ext cx="263810" cy="305660"/>
              <a:chOff x="3581400" y="3905251"/>
              <a:chExt cx="160338" cy="185738"/>
            </a:xfrm>
            <a:solidFill>
              <a:schemeClr val="bg1"/>
            </a:solidFill>
          </p:grpSpPr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3670300" y="3941763"/>
                <a:ext cx="28575" cy="149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6" name="Rectangle 34"/>
              <p:cNvSpPr>
                <a:spLocks noChangeArrowheads="1"/>
              </p:cNvSpPr>
              <p:nvPr/>
            </p:nvSpPr>
            <p:spPr bwMode="auto">
              <a:xfrm>
                <a:off x="3627438" y="3971926"/>
                <a:ext cx="26988" cy="1190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7" name="Rectangle 35"/>
              <p:cNvSpPr>
                <a:spLocks noChangeArrowheads="1"/>
              </p:cNvSpPr>
              <p:nvPr/>
            </p:nvSpPr>
            <p:spPr bwMode="auto">
              <a:xfrm>
                <a:off x="3581400" y="3994151"/>
                <a:ext cx="26988" cy="968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8" name="Rectangle 36"/>
              <p:cNvSpPr>
                <a:spLocks noChangeArrowheads="1"/>
              </p:cNvSpPr>
              <p:nvPr/>
            </p:nvSpPr>
            <p:spPr bwMode="auto">
              <a:xfrm>
                <a:off x="3714750" y="3905251"/>
                <a:ext cx="26988" cy="1857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39" name="文字方塊 38"/>
          <p:cNvSpPr txBox="1"/>
          <p:nvPr/>
        </p:nvSpPr>
        <p:spPr>
          <a:xfrm>
            <a:off x="1728477" y="1024808"/>
            <a:ext cx="4824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+mn-ea"/>
                <a:ea typeface="+mn-ea"/>
              </a:rPr>
              <a:t>老師～我的分數，可以考上哪裡？</a:t>
            </a:r>
            <a:endParaRPr lang="zh-TW" altLang="en-US" sz="2400" dirty="0">
              <a:latin typeface="+mn-ea"/>
              <a:ea typeface="+mn-ea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1736345" y="1910282"/>
            <a:ext cx="4824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+mn-ea"/>
                <a:ea typeface="+mn-ea"/>
              </a:rPr>
              <a:t>老師</a:t>
            </a:r>
            <a:r>
              <a:rPr lang="zh-TW" altLang="en-US" sz="2400" dirty="0">
                <a:latin typeface="+mn-ea"/>
                <a:ea typeface="+mn-ea"/>
              </a:rPr>
              <a:t>～</a:t>
            </a:r>
            <a:r>
              <a:rPr lang="zh-TW" altLang="en-US" sz="2400" dirty="0" smtClean="0">
                <a:latin typeface="+mn-ea"/>
                <a:ea typeface="+mn-ea"/>
              </a:rPr>
              <a:t>落點分析，到底準不準？</a:t>
            </a:r>
            <a:endParaRPr lang="zh-TW" altLang="en-US" sz="2400" dirty="0">
              <a:latin typeface="+mn-ea"/>
              <a:ea typeface="+mn-ea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1736345" y="2771532"/>
            <a:ext cx="5572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+mn-ea"/>
                <a:ea typeface="+mn-ea"/>
              </a:rPr>
              <a:t>老師～五選四，分數會不會很亂？</a:t>
            </a:r>
            <a:endParaRPr lang="zh-TW" altLang="en-US" sz="2400" dirty="0">
              <a:latin typeface="+mn-ea"/>
              <a:ea typeface="+mn-ea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1701449" y="3681090"/>
            <a:ext cx="5572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+mn-ea"/>
                <a:ea typeface="+mn-ea"/>
              </a:rPr>
              <a:t>老師～我一定可以上ＸＸＸＸＸ系嗎？</a:t>
            </a:r>
            <a:endParaRPr lang="zh-TW" altLang="en-US" sz="2400" dirty="0">
              <a:latin typeface="+mn-ea"/>
              <a:ea typeface="+mn-ea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1735894" y="4517091"/>
            <a:ext cx="5572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+mn-ea"/>
                <a:ea typeface="+mn-ea"/>
              </a:rPr>
              <a:t>老師～我到底</a:t>
            </a:r>
            <a:r>
              <a:rPr lang="zh-TW" altLang="en-US" sz="2400" dirty="0" smtClean="0">
                <a:latin typeface="+mn-ea"/>
                <a:ea typeface="+mn-ea"/>
              </a:rPr>
              <a:t>要不要考</a:t>
            </a:r>
            <a:r>
              <a:rPr lang="zh-TW" altLang="en-US" sz="2400" dirty="0" smtClean="0">
                <a:latin typeface="+mn-ea"/>
                <a:ea typeface="+mn-ea"/>
              </a:rPr>
              <a:t>指考？</a:t>
            </a:r>
            <a:endParaRPr lang="zh-TW" altLang="en-US" sz="24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5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7151" y="1156011"/>
            <a:ext cx="7888069" cy="326407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zh-TW" altLang="en-US" sz="2400" dirty="0">
                <a:solidFill>
                  <a:prstClr val="black"/>
                </a:solidFill>
                <a:latin typeface="+mn-ea"/>
              </a:rPr>
              <a:t>請綜合考量以下條件：</a:t>
            </a:r>
            <a:endParaRPr lang="en-US" altLang="zh-TW" sz="2400" dirty="0">
              <a:solidFill>
                <a:prstClr val="black"/>
              </a:solidFill>
              <a:latin typeface="+mn-ea"/>
            </a:endParaRPr>
          </a:p>
          <a:p>
            <a:pPr marL="782361" lvl="1" indent="-457200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sz="2100" dirty="0" smtClean="0">
                <a:solidFill>
                  <a:prstClr val="black"/>
                </a:solidFill>
                <a:latin typeface="+mn-ea"/>
              </a:rPr>
              <a:t>理想</a:t>
            </a:r>
            <a:r>
              <a:rPr lang="zh-TW" altLang="en-US" sz="2100" dirty="0">
                <a:solidFill>
                  <a:prstClr val="black"/>
                </a:solidFill>
                <a:latin typeface="+mn-ea"/>
              </a:rPr>
              <a:t>校系的招生名額</a:t>
            </a:r>
            <a:endParaRPr lang="en-US" altLang="zh-TW" sz="2100" dirty="0">
              <a:solidFill>
                <a:prstClr val="black"/>
              </a:solidFill>
              <a:latin typeface="+mn-ea"/>
            </a:endParaRPr>
          </a:p>
          <a:p>
            <a:pPr marL="782361" lvl="1" indent="-457200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sz="2100" dirty="0">
                <a:solidFill>
                  <a:prstClr val="black"/>
                </a:solidFill>
                <a:latin typeface="+mn-ea"/>
              </a:rPr>
              <a:t>個人申請二階的準備</a:t>
            </a:r>
            <a:endParaRPr lang="en-US" altLang="zh-TW" sz="2100" dirty="0">
              <a:solidFill>
                <a:prstClr val="black"/>
              </a:solidFill>
              <a:latin typeface="+mn-ea"/>
            </a:endParaRPr>
          </a:p>
          <a:p>
            <a:pPr marL="782361" lvl="1" indent="-457200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sz="2100" dirty="0">
                <a:solidFill>
                  <a:prstClr val="black"/>
                </a:solidFill>
                <a:latin typeface="+mn-ea"/>
              </a:rPr>
              <a:t>去年考試入學最低錄取分數</a:t>
            </a:r>
            <a:endParaRPr lang="en-US" altLang="zh-TW" sz="2100" dirty="0">
              <a:solidFill>
                <a:prstClr val="black"/>
              </a:solidFill>
              <a:latin typeface="+mn-ea"/>
            </a:endParaRPr>
          </a:p>
          <a:p>
            <a:pPr marL="782361" lvl="1" indent="-457200">
              <a:lnSpc>
                <a:spcPct val="130000"/>
              </a:lnSpc>
              <a:spcBef>
                <a:spcPts val="0"/>
              </a:spcBef>
              <a:buFont typeface="Wingdings" panose="05000000000000000000" pitchFamily="2" charset="2"/>
              <a:buAutoNum type="circleNumWdWhitePlain"/>
            </a:pPr>
            <a:r>
              <a:rPr lang="zh-TW" altLang="en-US" sz="2100" dirty="0">
                <a:solidFill>
                  <a:prstClr val="black"/>
                </a:solidFill>
                <a:latin typeface="+mn-ea"/>
              </a:rPr>
              <a:t>個人抗壓性如何？ </a:t>
            </a:r>
            <a:endParaRPr lang="en-US" altLang="zh-TW" sz="2100" dirty="0">
              <a:solidFill>
                <a:prstClr val="black"/>
              </a:solidFill>
              <a:latin typeface="+mn-ea"/>
            </a:endParaRPr>
          </a:p>
          <a:p>
            <a:pPr marL="325161" lvl="1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zh-TW" altLang="en-US" sz="2400" b="1" dirty="0" smtClean="0">
                <a:solidFill>
                  <a:srgbClr val="E68230"/>
                </a:solidFill>
                <a:latin typeface="+mn-ea"/>
              </a:rPr>
              <a:t>沒</a:t>
            </a:r>
            <a:r>
              <a:rPr lang="zh-TW" altLang="en-US" sz="2400" b="1" dirty="0">
                <a:solidFill>
                  <a:srgbClr val="E68230"/>
                </a:solidFill>
                <a:latin typeface="+mn-ea"/>
              </a:rPr>
              <a:t>有</a:t>
            </a:r>
            <a:r>
              <a:rPr lang="zh-TW" altLang="en-US" sz="2400" b="1" dirty="0" smtClean="0">
                <a:solidFill>
                  <a:srgbClr val="E68230"/>
                </a:solidFill>
                <a:latin typeface="+mn-ea"/>
              </a:rPr>
              <a:t>什麼選擇是最好的選</a:t>
            </a:r>
            <a:r>
              <a:rPr lang="zh-TW" altLang="en-US" sz="2400" b="1" dirty="0">
                <a:solidFill>
                  <a:srgbClr val="E68230"/>
                </a:solidFill>
                <a:latin typeface="+mn-ea"/>
              </a:rPr>
              <a:t>擇</a:t>
            </a:r>
            <a:endParaRPr lang="zh-TW" altLang="en-US" sz="2400" b="1" dirty="0" smtClean="0">
              <a:solidFill>
                <a:srgbClr val="E68230"/>
              </a:solidFill>
              <a:latin typeface="+mn-ea"/>
            </a:endParaRPr>
          </a:p>
          <a:p>
            <a:endParaRPr lang="zh-TW" altLang="en-US" dirty="0">
              <a:latin typeface="+mn-e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6" name="矩形 5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dirty="0">
                  <a:solidFill>
                    <a:schemeClr val="tx1"/>
                  </a:solidFill>
                  <a:latin typeface="+mj-ea"/>
                  <a:ea typeface="+mj-ea"/>
                </a:rPr>
                <a:t>個人申請 </a:t>
              </a:r>
              <a:r>
                <a:rPr lang="en-US" altLang="zh-TW" sz="2000" dirty="0">
                  <a:solidFill>
                    <a:schemeClr val="tx1"/>
                  </a:solidFill>
                  <a:latin typeface="+mj-ea"/>
                  <a:ea typeface="+mj-ea"/>
                </a:rPr>
                <a:t>or </a:t>
              </a:r>
              <a:r>
                <a:rPr lang="zh-TW" altLang="en-US" sz="2000" dirty="0">
                  <a:solidFill>
                    <a:schemeClr val="tx1"/>
                  </a:solidFill>
                  <a:latin typeface="+mj-ea"/>
                  <a:ea typeface="+mj-ea"/>
                </a:rPr>
                <a:t>考試入學？ </a:t>
              </a:r>
            </a:p>
          </p:txBody>
        </p:sp>
        <p:sp>
          <p:nvSpPr>
            <p:cNvPr id="7" name="圓角化同側角落矩形 6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1" name="Rounded Rectangle 3"/>
          <p:cNvSpPr/>
          <p:nvPr/>
        </p:nvSpPr>
        <p:spPr>
          <a:xfrm rot="2900928">
            <a:off x="5333523" y="2087618"/>
            <a:ext cx="1218690" cy="64015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just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Rounded Rectangle 18"/>
          <p:cNvSpPr/>
          <p:nvPr/>
        </p:nvSpPr>
        <p:spPr>
          <a:xfrm rot="2900928">
            <a:off x="6167331" y="3146681"/>
            <a:ext cx="1434668" cy="64015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just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3" name="Rounded Rectangle 4"/>
          <p:cNvSpPr/>
          <p:nvPr/>
        </p:nvSpPr>
        <p:spPr>
          <a:xfrm rot="2900928">
            <a:off x="6550666" y="1395018"/>
            <a:ext cx="640278" cy="114845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just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Rounded Rectangle 19"/>
          <p:cNvSpPr/>
          <p:nvPr/>
        </p:nvSpPr>
        <p:spPr>
          <a:xfrm rot="2900928">
            <a:off x="6825653" y="2410663"/>
            <a:ext cx="640278" cy="58444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just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47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新建文件夹 (3)\17577f82066f5c6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8" y="0"/>
            <a:ext cx="9144000" cy="514826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396330" y="410544"/>
            <a:ext cx="8280920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8E77"/>
              </a:solidFill>
            </a:endParaRPr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1434267" y="1278996"/>
            <a:ext cx="2537012" cy="2534761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rgbClr val="F48E77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6" tIns="45723" rIns="91446" bIns="45723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05284" y="2104007"/>
            <a:ext cx="1206376" cy="111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73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06</a:t>
            </a:r>
            <a:endParaRPr lang="zh-CN" altLang="en-US" sz="73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2"/>
            </p:custDataLst>
          </p:nvPr>
        </p:nvCxnSpPr>
        <p:spPr>
          <a:xfrm>
            <a:off x="4356770" y="2650982"/>
            <a:ext cx="3528392" cy="11329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89269" y="1981703"/>
            <a:ext cx="2465648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章節 </a:t>
            </a:r>
            <a:r>
              <a:rPr lang="en-US" altLang="zh-CN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PART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971280" y="1955231"/>
            <a:ext cx="427392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buNone/>
            </a:pPr>
            <a:r>
              <a:rPr lang="zh-TW" altLang="en-US" sz="4000" b="1" dirty="0">
                <a:solidFill>
                  <a:srgbClr val="F48E77"/>
                </a:solidFill>
                <a:latin typeface="微软雅黑" pitchFamily="34" charset="-122"/>
                <a:ea typeface="微软雅黑" pitchFamily="34" charset="-122"/>
              </a:rPr>
              <a:t>線</a:t>
            </a:r>
            <a:r>
              <a:rPr lang="zh-TW" altLang="en-US" sz="4000" b="1" dirty="0" smtClean="0">
                <a:solidFill>
                  <a:srgbClr val="F48E77"/>
                </a:solidFill>
                <a:latin typeface="微软雅黑" pitchFamily="34" charset="-122"/>
                <a:ea typeface="微软雅黑" pitchFamily="34" charset="-122"/>
              </a:rPr>
              <a:t>上資源</a:t>
            </a:r>
            <a:endParaRPr lang="zh-TW" altLang="en-US" sz="4000" b="1" dirty="0">
              <a:solidFill>
                <a:srgbClr val="F48E77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469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accel="4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4" grpId="0" animBg="1"/>
      <p:bldP spid="15" grpId="0"/>
      <p:bldP spid="17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547118" y="1067510"/>
            <a:ext cx="8220125" cy="443275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IOH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大學網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Urschool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1111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落點分析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7"/>
              </a:rPr>
              <a:t>交叉查榜落點分析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8"/>
              </a:rPr>
              <a:t>104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8"/>
              </a:rPr>
              <a:t>人力銀行 升學就業</a:t>
            </a:r>
            <a:r>
              <a:rPr lang="zh-TW" altLang="en-US" sz="21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8"/>
              </a:rPr>
              <a:t>地圖</a:t>
            </a:r>
            <a:endParaRPr lang="en-US" altLang="zh-TW" sz="21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9"/>
              </a:rPr>
              <a:t>個人申請網站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10"/>
              </a:rPr>
              <a:t>考試分發網站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11"/>
              </a:rPr>
              <a:t>繁星推薦網站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各大學校系網頁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en-US" altLang="zh-TW" sz="21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12"/>
              </a:rPr>
              <a:t>University</a:t>
            </a:r>
            <a:r>
              <a:rPr lang="zh-TW" altLang="en-US" sz="21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12"/>
              </a:rPr>
              <a:t> </a:t>
            </a:r>
            <a:r>
              <a:rPr lang="en-US" altLang="zh-TW" sz="21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12"/>
              </a:rPr>
              <a:t>TW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en-US" altLang="zh-TW" sz="21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13"/>
              </a:rPr>
              <a:t>Collego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5" name="矩形 4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線上資源</a:t>
              </a:r>
            </a:p>
          </p:txBody>
        </p:sp>
        <p:sp>
          <p:nvSpPr>
            <p:cNvPr id="6" name="圓角化同側角落矩形 5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19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新建文件夹 (3)\17577f82066f5c6副本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514826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396330" y="412304"/>
            <a:ext cx="8280920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原创设计师QQ598969553      _5"/>
          <p:cNvSpPr>
            <a:spLocks noChangeArrowheads="1"/>
          </p:cNvSpPr>
          <p:nvPr/>
        </p:nvSpPr>
        <p:spPr bwMode="auto">
          <a:xfrm>
            <a:off x="3547666" y="2293328"/>
            <a:ext cx="205184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zh-TW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宋体" pitchFamily="2" charset="-122"/>
              </a:rPr>
              <a:t>謝謝大家</a:t>
            </a:r>
            <a:endParaRPr lang="en-US" altLang="zh-CN" sz="40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宋体" pitchFamily="2" charset="-122"/>
            </a:endParaRPr>
          </a:p>
        </p:txBody>
      </p:sp>
      <p:sp>
        <p:nvSpPr>
          <p:cNvPr id="18" name="原创设计师QQ598969553      _7"/>
          <p:cNvSpPr>
            <a:spLocks noChangeShapeType="1"/>
          </p:cNvSpPr>
          <p:nvPr/>
        </p:nvSpPr>
        <p:spPr bwMode="auto">
          <a:xfrm>
            <a:off x="3059691" y="3227605"/>
            <a:ext cx="2953263" cy="0"/>
          </a:xfrm>
          <a:prstGeom prst="line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58" tIns="45729" rIns="91458" bIns="45729"/>
          <a:lstStyle/>
          <a:p>
            <a:pPr>
              <a:defRPr/>
            </a:pPr>
            <a:endParaRPr lang="zh-CN" altLang="en-US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</p:txBody>
      </p:sp>
      <p:sp>
        <p:nvSpPr>
          <p:cNvPr id="19" name="原创设计师QQ598969553      _8"/>
          <p:cNvSpPr>
            <a:spLocks noChangeArrowheads="1"/>
          </p:cNvSpPr>
          <p:nvPr/>
        </p:nvSpPr>
        <p:spPr bwMode="auto">
          <a:xfrm>
            <a:off x="3276650" y="3311768"/>
            <a:ext cx="295326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Font typeface="Arial" charset="0"/>
              <a:buNone/>
            </a:pP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●</a:t>
            </a:r>
            <a:r>
              <a:rPr lang="zh-TW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北大</a:t>
            </a:r>
            <a:r>
              <a:rPr lang="zh-TW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高中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  </a:t>
            </a:r>
            <a:r>
              <a:rPr lang="zh-TW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輔導教師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  </a:t>
            </a:r>
            <a:r>
              <a:rPr lang="zh-TW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Arial" charset="0"/>
              </a:rPr>
              <a:t>王柏翔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20" name="原创设计师QQ598969553      _12"/>
          <p:cNvSpPr>
            <a:spLocks noChangeArrowheads="1"/>
          </p:cNvSpPr>
          <p:nvPr/>
        </p:nvSpPr>
        <p:spPr bwMode="auto">
          <a:xfrm>
            <a:off x="1059962" y="1646177"/>
            <a:ext cx="738663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zh-TW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宋体" charset="-122"/>
              </a:rPr>
              <a:t>祝福每個孩子，都到適合自己的地方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661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667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6667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/>
          <p:nvPr/>
        </p:nvGrpSpPr>
        <p:grpSpPr>
          <a:xfrm>
            <a:off x="343342" y="268288"/>
            <a:ext cx="3149332" cy="504056"/>
            <a:chOff x="343342" y="268288"/>
            <a:chExt cx="3149332" cy="504056"/>
          </a:xfrm>
        </p:grpSpPr>
        <p:sp>
          <p:nvSpPr>
            <p:cNvPr id="9" name="矩形 8"/>
            <p:cNvSpPr/>
            <p:nvPr/>
          </p:nvSpPr>
          <p:spPr>
            <a:xfrm>
              <a:off x="667378" y="268288"/>
              <a:ext cx="2825296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dirty="0">
                  <a:solidFill>
                    <a:schemeClr val="tx1"/>
                  </a:solidFill>
                  <a:latin typeface="+mj-ea"/>
                  <a:ea typeface="+mj-ea"/>
                </a:rPr>
                <a:t>個人申請簡介</a:t>
              </a:r>
            </a:p>
          </p:txBody>
        </p:sp>
        <p:sp>
          <p:nvSpPr>
            <p:cNvPr id="8" name="圓角化同側角落矩形 7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橢圓 12"/>
          <p:cNvSpPr/>
          <p:nvPr/>
        </p:nvSpPr>
        <p:spPr>
          <a:xfrm>
            <a:off x="667378" y="2079941"/>
            <a:ext cx="1224136" cy="12241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第二階段</a:t>
            </a:r>
            <a:endParaRPr lang="zh-TW" altLang="en-US" dirty="0"/>
          </a:p>
        </p:txBody>
      </p:sp>
      <p:sp>
        <p:nvSpPr>
          <p:cNvPr id="66" name="橢圓 65"/>
          <p:cNvSpPr/>
          <p:nvPr/>
        </p:nvSpPr>
        <p:spPr>
          <a:xfrm>
            <a:off x="667378" y="2079941"/>
            <a:ext cx="1224136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第一階段</a:t>
            </a:r>
            <a:endParaRPr lang="zh-TW" altLang="en-US" dirty="0"/>
          </a:p>
        </p:txBody>
      </p:sp>
      <p:sp>
        <p:nvSpPr>
          <p:cNvPr id="67" name="橢圓 66"/>
          <p:cNvSpPr/>
          <p:nvPr/>
        </p:nvSpPr>
        <p:spPr>
          <a:xfrm>
            <a:off x="667378" y="2079941"/>
            <a:ext cx="1224136" cy="122413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個人申請</a:t>
            </a:r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3852714" y="1566173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+mn-ea"/>
                <a:ea typeface="+mn-ea"/>
              </a:rPr>
              <a:t>以學測成績申請</a:t>
            </a:r>
            <a:endParaRPr lang="en-US" altLang="zh-TW" dirty="0" smtClean="0">
              <a:latin typeface="+mn-ea"/>
              <a:ea typeface="+mn-ea"/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dirty="0">
                <a:latin typeface="+mn-ea"/>
                <a:ea typeface="+mn-ea"/>
              </a:rPr>
              <a:t>志願</a:t>
            </a:r>
            <a:r>
              <a:rPr lang="zh-TW" altLang="en-US" dirty="0" smtClean="0">
                <a:latin typeface="+mn-ea"/>
                <a:ea typeface="+mn-ea"/>
              </a:rPr>
              <a:t>數：</a:t>
            </a:r>
            <a:r>
              <a:rPr lang="en-US" altLang="zh-TW" dirty="0" smtClean="0">
                <a:latin typeface="+mn-ea"/>
                <a:ea typeface="+mn-ea"/>
              </a:rPr>
              <a:t>6(</a:t>
            </a:r>
            <a:r>
              <a:rPr lang="zh-TW" altLang="en-US" dirty="0" smtClean="0">
                <a:latin typeface="+mn-ea"/>
                <a:ea typeface="+mn-ea"/>
                <a:hlinkClick r:id="rId3"/>
              </a:rPr>
              <a:t>大學</a:t>
            </a:r>
            <a:r>
              <a:rPr lang="en-US" altLang="zh-TW" dirty="0" smtClean="0">
                <a:latin typeface="+mn-ea"/>
                <a:ea typeface="+mn-ea"/>
              </a:rPr>
              <a:t>)+5(</a:t>
            </a:r>
            <a:r>
              <a:rPr lang="zh-TW" altLang="en-US" dirty="0" smtClean="0">
                <a:latin typeface="+mn-ea"/>
                <a:ea typeface="+mn-ea"/>
                <a:hlinkClick r:id="rId4"/>
              </a:rPr>
              <a:t>科大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  <a:r>
              <a:rPr lang="zh-TW" altLang="en-US" dirty="0" smtClean="0">
                <a:latin typeface="+mn-ea"/>
                <a:ea typeface="+mn-ea"/>
              </a:rPr>
              <a:t>＝</a:t>
            </a:r>
            <a:r>
              <a:rPr lang="en-US" altLang="zh-TW" dirty="0" smtClean="0">
                <a:latin typeface="+mn-ea"/>
                <a:ea typeface="+mn-ea"/>
              </a:rPr>
              <a:t>11</a:t>
            </a:r>
          </a:p>
        </p:txBody>
      </p:sp>
      <p:sp>
        <p:nvSpPr>
          <p:cNvPr id="68" name="文字方塊 67"/>
          <p:cNvSpPr txBox="1"/>
          <p:nvPr/>
        </p:nvSpPr>
        <p:spPr>
          <a:xfrm>
            <a:off x="3852714" y="3222356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+mn-ea"/>
                <a:ea typeface="+mn-ea"/>
              </a:rPr>
              <a:t>第二階段：指定項目甄試</a:t>
            </a:r>
            <a:endParaRPr lang="en-US" altLang="zh-TW" dirty="0" smtClean="0">
              <a:latin typeface="+mn-ea"/>
              <a:ea typeface="+mn-ea"/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+mn-ea"/>
                <a:ea typeface="+mn-ea"/>
              </a:rPr>
              <a:t>內容：面試、審查資料、筆試、小論文</a:t>
            </a:r>
            <a:r>
              <a:rPr lang="en-US" altLang="zh-TW" dirty="0" smtClean="0">
                <a:latin typeface="+mn-ea"/>
                <a:ea typeface="+mn-ea"/>
              </a:rPr>
              <a:t>…</a:t>
            </a:r>
          </a:p>
        </p:txBody>
      </p:sp>
      <p:sp>
        <p:nvSpPr>
          <p:cNvPr id="18" name="向右箭號 17"/>
          <p:cNvSpPr/>
          <p:nvPr/>
        </p:nvSpPr>
        <p:spPr>
          <a:xfrm>
            <a:off x="3348658" y="1745322"/>
            <a:ext cx="360040" cy="2880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向右箭號 68"/>
          <p:cNvSpPr/>
          <p:nvPr/>
        </p:nvSpPr>
        <p:spPr>
          <a:xfrm>
            <a:off x="3348658" y="3401505"/>
            <a:ext cx="360040" cy="28803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037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19981E-6 L 0.14757 0.144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72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36524E-7 L 0.14757 -0.1491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-74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6" grpId="0" animBg="1"/>
      <p:bldP spid="17" grpId="0"/>
      <p:bldP spid="68" grpId="0"/>
      <p:bldP spid="18" grpId="0" animBg="1"/>
      <p:bldP spid="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/>
              <a:t>中央警察大學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/>
              <a:t>報名方式：線上個別報名</a:t>
            </a:r>
            <a:r>
              <a:rPr lang="en-US" altLang="zh-TW" dirty="0" smtClean="0"/>
              <a:t>(</a:t>
            </a:r>
            <a:r>
              <a:rPr lang="zh-TW" altLang="en-US" dirty="0" smtClean="0">
                <a:hlinkClick r:id="rId3"/>
              </a:rPr>
              <a:t>簡章</a:t>
            </a:r>
            <a:r>
              <a:rPr lang="en-US" altLang="zh-TW" dirty="0" smtClean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/>
              <a:t>報名日期：</a:t>
            </a:r>
            <a:r>
              <a:rPr lang="en-US" altLang="zh-TW" dirty="0" smtClean="0"/>
              <a:t>109.02.27-109.03.20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/>
              <a:t>警察專科大學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/>
              <a:t>報名方式</a:t>
            </a:r>
            <a:r>
              <a:rPr lang="zh-TW" altLang="en-US" dirty="0" smtClean="0"/>
              <a:t>：線上個別報名</a:t>
            </a:r>
            <a:r>
              <a:rPr lang="en-US" altLang="zh-TW" dirty="0"/>
              <a:t>(</a:t>
            </a:r>
            <a:r>
              <a:rPr lang="zh-TW" altLang="en-US" dirty="0">
                <a:hlinkClick r:id="rId4"/>
              </a:rPr>
              <a:t>簡章</a:t>
            </a:r>
            <a:r>
              <a:rPr lang="en-US" altLang="zh-TW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/>
              <a:t>報名日期</a:t>
            </a:r>
            <a:r>
              <a:rPr lang="zh-TW" altLang="en-US" dirty="0" smtClean="0"/>
              <a:t>：</a:t>
            </a:r>
            <a:r>
              <a:rPr lang="en-US" altLang="zh-TW" dirty="0" smtClean="0"/>
              <a:t>109.03.11-109.03.20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Ø"/>
            </a:pPr>
            <a:endParaRPr lang="en-US" altLang="zh-TW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/>
              <a:t>軍校招考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/>
              <a:t>報名方式：線上個別報名</a:t>
            </a:r>
            <a:r>
              <a:rPr lang="en-US" altLang="zh-TW" dirty="0"/>
              <a:t>(</a:t>
            </a:r>
            <a:r>
              <a:rPr lang="zh-TW" altLang="en-US" dirty="0">
                <a:hlinkClick r:id="rId5"/>
              </a:rPr>
              <a:t>簡章</a:t>
            </a:r>
            <a:r>
              <a:rPr lang="en-US" altLang="zh-TW" dirty="0"/>
              <a:t>)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/>
              <a:t>報名日期：</a:t>
            </a:r>
            <a:r>
              <a:rPr lang="en-US" altLang="zh-TW" dirty="0" smtClean="0"/>
              <a:t>109.03.02-109.03.23(</a:t>
            </a:r>
            <a:r>
              <a:rPr lang="zh-TW" altLang="en-US" dirty="0" smtClean="0"/>
              <a:t>需先體檢</a:t>
            </a:r>
            <a:r>
              <a:rPr lang="en-US" altLang="zh-TW" dirty="0" smtClean="0"/>
              <a:t>)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364882" y="1420416"/>
            <a:ext cx="2843902" cy="2739032"/>
            <a:chOff x="4200186" y="2320894"/>
            <a:chExt cx="3791627" cy="3651116"/>
          </a:xfrm>
        </p:grpSpPr>
        <p:sp>
          <p:nvSpPr>
            <p:cNvPr id="5" name="Rounded Rectangle 6"/>
            <p:cNvSpPr/>
            <p:nvPr/>
          </p:nvSpPr>
          <p:spPr>
            <a:xfrm flipH="1">
              <a:off x="4214254" y="4850056"/>
              <a:ext cx="3777559" cy="9144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7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 rot="3492391" flipH="1">
              <a:off x="4991307" y="3689252"/>
              <a:ext cx="3651116" cy="914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7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Rounded Rectangle 3"/>
            <p:cNvSpPr/>
            <p:nvPr/>
          </p:nvSpPr>
          <p:spPr>
            <a:xfrm rot="18107609">
              <a:off x="3556490" y="3689252"/>
              <a:ext cx="3651116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7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Rounded Rectangle 9"/>
            <p:cNvSpPr/>
            <p:nvPr/>
          </p:nvSpPr>
          <p:spPr>
            <a:xfrm flipH="1">
              <a:off x="4200186" y="4850056"/>
              <a:ext cx="1948760" cy="9144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7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Oval 13"/>
            <p:cNvSpPr/>
            <p:nvPr/>
          </p:nvSpPr>
          <p:spPr>
            <a:xfrm>
              <a:off x="5725181" y="2613073"/>
              <a:ext cx="755703" cy="7557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7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Oval 14"/>
            <p:cNvSpPr/>
            <p:nvPr/>
          </p:nvSpPr>
          <p:spPr>
            <a:xfrm>
              <a:off x="4297730" y="4929404"/>
              <a:ext cx="755703" cy="7557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7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Oval 15"/>
            <p:cNvSpPr/>
            <p:nvPr/>
          </p:nvSpPr>
          <p:spPr>
            <a:xfrm>
              <a:off x="7164059" y="4930934"/>
              <a:ext cx="755703" cy="7557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7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Freeform 17"/>
            <p:cNvSpPr>
              <a:spLocks noEditPoints="1"/>
            </p:cNvSpPr>
            <p:nvPr/>
          </p:nvSpPr>
          <p:spPr bwMode="auto">
            <a:xfrm>
              <a:off x="5950368" y="2791506"/>
              <a:ext cx="305327" cy="398835"/>
            </a:xfrm>
            <a:custGeom>
              <a:avLst/>
              <a:gdLst>
                <a:gd name="T0" fmla="*/ 60 w 74"/>
                <a:gd name="T1" fmla="*/ 0 h 97"/>
                <a:gd name="T2" fmla="*/ 72 w 74"/>
                <a:gd name="T3" fmla="*/ 11 h 97"/>
                <a:gd name="T4" fmla="*/ 70 w 74"/>
                <a:gd name="T5" fmla="*/ 52 h 97"/>
                <a:gd name="T6" fmla="*/ 63 w 74"/>
                <a:gd name="T7" fmla="*/ 11 h 97"/>
                <a:gd name="T8" fmla="*/ 60 w 74"/>
                <a:gd name="T9" fmla="*/ 8 h 97"/>
                <a:gd name="T10" fmla="*/ 26 w 74"/>
                <a:gd name="T11" fmla="*/ 11 h 97"/>
                <a:gd name="T12" fmla="*/ 26 w 74"/>
                <a:gd name="T13" fmla="*/ 18 h 97"/>
                <a:gd name="T14" fmla="*/ 19 w 74"/>
                <a:gd name="T15" fmla="*/ 24 h 97"/>
                <a:gd name="T16" fmla="*/ 12 w 74"/>
                <a:gd name="T17" fmla="*/ 24 h 97"/>
                <a:gd name="T18" fmla="*/ 8 w 74"/>
                <a:gd name="T19" fmla="*/ 79 h 97"/>
                <a:gd name="T20" fmla="*/ 9 w 74"/>
                <a:gd name="T21" fmla="*/ 81 h 97"/>
                <a:gd name="T22" fmla="*/ 28 w 74"/>
                <a:gd name="T23" fmla="*/ 82 h 97"/>
                <a:gd name="T24" fmla="*/ 37 w 74"/>
                <a:gd name="T25" fmla="*/ 90 h 97"/>
                <a:gd name="T26" fmla="*/ 3 w 74"/>
                <a:gd name="T27" fmla="*/ 87 h 97"/>
                <a:gd name="T28" fmla="*/ 3 w 74"/>
                <a:gd name="T29" fmla="*/ 87 h 97"/>
                <a:gd name="T30" fmla="*/ 0 w 74"/>
                <a:gd name="T31" fmla="*/ 20 h 97"/>
                <a:gd name="T32" fmla="*/ 1 w 74"/>
                <a:gd name="T33" fmla="*/ 17 h 97"/>
                <a:gd name="T34" fmla="*/ 19 w 74"/>
                <a:gd name="T35" fmla="*/ 0 h 97"/>
                <a:gd name="T36" fmla="*/ 17 w 74"/>
                <a:gd name="T37" fmla="*/ 52 h 97"/>
                <a:gd name="T38" fmla="*/ 27 w 74"/>
                <a:gd name="T39" fmla="*/ 56 h 97"/>
                <a:gd name="T40" fmla="*/ 17 w 74"/>
                <a:gd name="T41" fmla="*/ 52 h 97"/>
                <a:gd name="T42" fmla="*/ 17 w 74"/>
                <a:gd name="T43" fmla="*/ 44 h 97"/>
                <a:gd name="T44" fmla="*/ 56 w 74"/>
                <a:gd name="T45" fmla="*/ 40 h 97"/>
                <a:gd name="T46" fmla="*/ 17 w 74"/>
                <a:gd name="T47" fmla="*/ 28 h 97"/>
                <a:gd name="T48" fmla="*/ 56 w 74"/>
                <a:gd name="T49" fmla="*/ 33 h 97"/>
                <a:gd name="T50" fmla="*/ 17 w 74"/>
                <a:gd name="T51" fmla="*/ 28 h 97"/>
                <a:gd name="T52" fmla="*/ 34 w 74"/>
                <a:gd name="T53" fmla="*/ 22 h 97"/>
                <a:gd name="T54" fmla="*/ 56 w 74"/>
                <a:gd name="T55" fmla="*/ 17 h 97"/>
                <a:gd name="T56" fmla="*/ 41 w 74"/>
                <a:gd name="T57" fmla="*/ 69 h 97"/>
                <a:gd name="T58" fmla="*/ 41 w 74"/>
                <a:gd name="T59" fmla="*/ 69 h 97"/>
                <a:gd name="T60" fmla="*/ 31 w 74"/>
                <a:gd name="T61" fmla="*/ 66 h 97"/>
                <a:gd name="T62" fmla="*/ 47 w 74"/>
                <a:gd name="T63" fmla="*/ 86 h 97"/>
                <a:gd name="T64" fmla="*/ 59 w 74"/>
                <a:gd name="T65" fmla="*/ 87 h 97"/>
                <a:gd name="T66" fmla="*/ 71 w 74"/>
                <a:gd name="T67" fmla="*/ 96 h 97"/>
                <a:gd name="T68" fmla="*/ 72 w 74"/>
                <a:gd name="T69" fmla="*/ 90 h 97"/>
                <a:gd name="T70" fmla="*/ 63 w 74"/>
                <a:gd name="T71" fmla="*/ 80 h 97"/>
                <a:gd name="T72" fmla="*/ 64 w 74"/>
                <a:gd name="T73" fmla="*/ 57 h 97"/>
                <a:gd name="T74" fmla="*/ 38 w 74"/>
                <a:gd name="T75" fmla="*/ 54 h 97"/>
                <a:gd name="T76" fmla="*/ 42 w 74"/>
                <a:gd name="T77" fmla="*/ 58 h 97"/>
                <a:gd name="T78" fmla="*/ 40 w 74"/>
                <a:gd name="T79" fmla="*/ 76 h 97"/>
                <a:gd name="T80" fmla="*/ 57 w 74"/>
                <a:gd name="T81" fmla="*/ 78 h 97"/>
                <a:gd name="T82" fmla="*/ 59 w 74"/>
                <a:gd name="T83" fmla="*/ 61 h 97"/>
                <a:gd name="T84" fmla="*/ 21 w 74"/>
                <a:gd name="T85" fmla="*/ 9 h 97"/>
                <a:gd name="T86" fmla="*/ 13 w 74"/>
                <a:gd name="T87" fmla="*/ 19 h 97"/>
                <a:gd name="T88" fmla="*/ 17 w 74"/>
                <a:gd name="T89" fmla="*/ 20 h 97"/>
                <a:gd name="T90" fmla="*/ 18 w 74"/>
                <a:gd name="T91" fmla="*/ 20 h 97"/>
                <a:gd name="T92" fmla="*/ 22 w 74"/>
                <a:gd name="T93" fmla="*/ 17 h 97"/>
                <a:gd name="T94" fmla="*/ 22 w 74"/>
                <a:gd name="T95" fmla="*/ 15 h 97"/>
                <a:gd name="T96" fmla="*/ 21 w 74"/>
                <a:gd name="T97" fmla="*/ 1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" h="97">
                  <a:moveTo>
                    <a:pt x="21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64" y="0"/>
                    <a:pt x="66" y="1"/>
                    <a:pt x="68" y="3"/>
                  </a:cubicBezTo>
                  <a:cubicBezTo>
                    <a:pt x="70" y="5"/>
                    <a:pt x="72" y="8"/>
                    <a:pt x="72" y="11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1" y="55"/>
                    <a:pt x="70" y="53"/>
                    <a:pt x="70" y="52"/>
                  </a:cubicBezTo>
                  <a:cubicBezTo>
                    <a:pt x="68" y="50"/>
                    <a:pt x="66" y="48"/>
                    <a:pt x="63" y="47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3" y="10"/>
                    <a:pt x="63" y="9"/>
                    <a:pt x="62" y="9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6"/>
                    <a:pt x="26" y="17"/>
                    <a:pt x="26" y="18"/>
                  </a:cubicBezTo>
                  <a:cubicBezTo>
                    <a:pt x="26" y="19"/>
                    <a:pt x="25" y="21"/>
                    <a:pt x="23" y="22"/>
                  </a:cubicBezTo>
                  <a:cubicBezTo>
                    <a:pt x="22" y="23"/>
                    <a:pt x="21" y="24"/>
                    <a:pt x="19" y="24"/>
                  </a:cubicBezTo>
                  <a:cubicBezTo>
                    <a:pt x="18" y="24"/>
                    <a:pt x="17" y="24"/>
                    <a:pt x="16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80"/>
                    <a:pt x="9" y="80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10" y="81"/>
                    <a:pt x="10" y="82"/>
                    <a:pt x="11" y="82"/>
                  </a:cubicBezTo>
                  <a:cubicBezTo>
                    <a:pt x="28" y="82"/>
                    <a:pt x="28" y="82"/>
                    <a:pt x="28" y="82"/>
                  </a:cubicBezTo>
                  <a:cubicBezTo>
                    <a:pt x="28" y="82"/>
                    <a:pt x="29" y="83"/>
                    <a:pt x="29" y="84"/>
                  </a:cubicBezTo>
                  <a:cubicBezTo>
                    <a:pt x="31" y="86"/>
                    <a:pt x="34" y="88"/>
                    <a:pt x="37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8" y="90"/>
                    <a:pt x="5" y="89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1" y="85"/>
                    <a:pt x="0" y="82"/>
                    <a:pt x="0" y="7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1" y="0"/>
                    <a:pt x="21" y="0"/>
                  </a:cubicBezTo>
                  <a:close/>
                  <a:moveTo>
                    <a:pt x="17" y="52"/>
                  </a:moveTo>
                  <a:cubicBezTo>
                    <a:pt x="17" y="56"/>
                    <a:pt x="17" y="56"/>
                    <a:pt x="17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17" y="52"/>
                    <a:pt x="17" y="52"/>
                    <a:pt x="17" y="52"/>
                  </a:cubicBezTo>
                  <a:close/>
                  <a:moveTo>
                    <a:pt x="17" y="40"/>
                  </a:moveTo>
                  <a:cubicBezTo>
                    <a:pt x="17" y="44"/>
                    <a:pt x="17" y="44"/>
                    <a:pt x="17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7" y="28"/>
                  </a:moveTo>
                  <a:cubicBezTo>
                    <a:pt x="17" y="33"/>
                    <a:pt x="17" y="33"/>
                    <a:pt x="17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17" y="28"/>
                    <a:pt x="17" y="28"/>
                    <a:pt x="17" y="28"/>
                  </a:cubicBezTo>
                  <a:close/>
                  <a:moveTo>
                    <a:pt x="34" y="17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34" y="17"/>
                    <a:pt x="34" y="17"/>
                    <a:pt x="34" y="17"/>
                  </a:cubicBezTo>
                  <a:close/>
                  <a:moveTo>
                    <a:pt x="41" y="69"/>
                  </a:moveTo>
                  <a:cubicBezTo>
                    <a:pt x="43" y="64"/>
                    <a:pt x="48" y="61"/>
                    <a:pt x="55" y="60"/>
                  </a:cubicBezTo>
                  <a:cubicBezTo>
                    <a:pt x="48" y="56"/>
                    <a:pt x="39" y="62"/>
                    <a:pt x="41" y="69"/>
                  </a:cubicBezTo>
                  <a:close/>
                  <a:moveTo>
                    <a:pt x="38" y="54"/>
                  </a:moveTo>
                  <a:cubicBezTo>
                    <a:pt x="34" y="57"/>
                    <a:pt x="32" y="61"/>
                    <a:pt x="31" y="66"/>
                  </a:cubicBezTo>
                  <a:cubicBezTo>
                    <a:pt x="31" y="70"/>
                    <a:pt x="32" y="75"/>
                    <a:pt x="35" y="79"/>
                  </a:cubicBezTo>
                  <a:cubicBezTo>
                    <a:pt x="38" y="83"/>
                    <a:pt x="43" y="86"/>
                    <a:pt x="47" y="86"/>
                  </a:cubicBezTo>
                  <a:cubicBezTo>
                    <a:pt x="51" y="87"/>
                    <a:pt x="55" y="86"/>
                    <a:pt x="58" y="84"/>
                  </a:cubicBezTo>
                  <a:cubicBezTo>
                    <a:pt x="58" y="85"/>
                    <a:pt x="58" y="86"/>
                    <a:pt x="59" y="87"/>
                  </a:cubicBezTo>
                  <a:cubicBezTo>
                    <a:pt x="65" y="95"/>
                    <a:pt x="65" y="95"/>
                    <a:pt x="65" y="95"/>
                  </a:cubicBezTo>
                  <a:cubicBezTo>
                    <a:pt x="67" y="97"/>
                    <a:pt x="69" y="97"/>
                    <a:pt x="71" y="96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3" y="94"/>
                    <a:pt x="74" y="91"/>
                    <a:pt x="72" y="90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5" y="81"/>
                    <a:pt x="64" y="80"/>
                    <a:pt x="63" y="80"/>
                  </a:cubicBezTo>
                  <a:cubicBezTo>
                    <a:pt x="66" y="77"/>
                    <a:pt x="67" y="74"/>
                    <a:pt x="68" y="70"/>
                  </a:cubicBezTo>
                  <a:cubicBezTo>
                    <a:pt x="68" y="66"/>
                    <a:pt x="67" y="61"/>
                    <a:pt x="64" y="57"/>
                  </a:cubicBezTo>
                  <a:cubicBezTo>
                    <a:pt x="61" y="53"/>
                    <a:pt x="56" y="50"/>
                    <a:pt x="52" y="50"/>
                  </a:cubicBezTo>
                  <a:cubicBezTo>
                    <a:pt x="47" y="49"/>
                    <a:pt x="42" y="50"/>
                    <a:pt x="38" y="54"/>
                  </a:cubicBezTo>
                  <a:close/>
                  <a:moveTo>
                    <a:pt x="51" y="56"/>
                  </a:moveTo>
                  <a:cubicBezTo>
                    <a:pt x="48" y="56"/>
                    <a:pt x="45" y="56"/>
                    <a:pt x="42" y="58"/>
                  </a:cubicBezTo>
                  <a:cubicBezTo>
                    <a:pt x="39" y="61"/>
                    <a:pt x="38" y="63"/>
                    <a:pt x="37" y="67"/>
                  </a:cubicBezTo>
                  <a:cubicBezTo>
                    <a:pt x="37" y="70"/>
                    <a:pt x="38" y="73"/>
                    <a:pt x="40" y="76"/>
                  </a:cubicBezTo>
                  <a:cubicBezTo>
                    <a:pt x="42" y="78"/>
                    <a:pt x="45" y="80"/>
                    <a:pt x="48" y="80"/>
                  </a:cubicBezTo>
                  <a:cubicBezTo>
                    <a:pt x="51" y="80"/>
                    <a:pt x="54" y="80"/>
                    <a:pt x="57" y="78"/>
                  </a:cubicBezTo>
                  <a:cubicBezTo>
                    <a:pt x="60" y="76"/>
                    <a:pt x="61" y="73"/>
                    <a:pt x="61" y="69"/>
                  </a:cubicBezTo>
                  <a:cubicBezTo>
                    <a:pt x="62" y="66"/>
                    <a:pt x="61" y="63"/>
                    <a:pt x="59" y="61"/>
                  </a:cubicBezTo>
                  <a:cubicBezTo>
                    <a:pt x="57" y="58"/>
                    <a:pt x="54" y="56"/>
                    <a:pt x="51" y="56"/>
                  </a:cubicBezTo>
                  <a:close/>
                  <a:moveTo>
                    <a:pt x="21" y="9"/>
                  </a:moveTo>
                  <a:cubicBezTo>
                    <a:pt x="11" y="19"/>
                    <a:pt x="11" y="19"/>
                    <a:pt x="11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0"/>
                    <a:pt x="18" y="20"/>
                  </a:cubicBezTo>
                  <a:cubicBezTo>
                    <a:pt x="19" y="20"/>
                    <a:pt x="20" y="19"/>
                    <a:pt x="21" y="19"/>
                  </a:cubicBezTo>
                  <a:cubicBezTo>
                    <a:pt x="21" y="18"/>
                    <a:pt x="22" y="17"/>
                    <a:pt x="22" y="17"/>
                  </a:cubicBezTo>
                  <a:cubicBezTo>
                    <a:pt x="22" y="16"/>
                    <a:pt x="22" y="16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11"/>
                    <a:pt x="21" y="11"/>
                    <a:pt x="21" y="1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6430" tIns="48216" rIns="96430" bIns="48216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700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" name="Freeform 18"/>
            <p:cNvSpPr>
              <a:spLocks noEditPoints="1"/>
            </p:cNvSpPr>
            <p:nvPr/>
          </p:nvSpPr>
          <p:spPr bwMode="auto">
            <a:xfrm>
              <a:off x="4537230" y="5088755"/>
              <a:ext cx="276702" cy="437000"/>
            </a:xfrm>
            <a:custGeom>
              <a:avLst/>
              <a:gdLst>
                <a:gd name="T0" fmla="*/ 57 w 67"/>
                <a:gd name="T1" fmla="*/ 10 h 106"/>
                <a:gd name="T2" fmla="*/ 62 w 67"/>
                <a:gd name="T3" fmla="*/ 51 h 106"/>
                <a:gd name="T4" fmla="*/ 51 w 67"/>
                <a:gd name="T5" fmla="*/ 66 h 106"/>
                <a:gd name="T6" fmla="*/ 55 w 67"/>
                <a:gd name="T7" fmla="*/ 65 h 106"/>
                <a:gd name="T8" fmla="*/ 57 w 67"/>
                <a:gd name="T9" fmla="*/ 73 h 106"/>
                <a:gd name="T10" fmla="*/ 56 w 67"/>
                <a:gd name="T11" fmla="*/ 80 h 106"/>
                <a:gd name="T12" fmla="*/ 57 w 67"/>
                <a:gd name="T13" fmla="*/ 86 h 106"/>
                <a:gd name="T14" fmla="*/ 55 w 67"/>
                <a:gd name="T15" fmla="*/ 93 h 106"/>
                <a:gd name="T16" fmla="*/ 15 w 67"/>
                <a:gd name="T17" fmla="*/ 97 h 106"/>
                <a:gd name="T18" fmla="*/ 12 w 67"/>
                <a:gd name="T19" fmla="*/ 95 h 106"/>
                <a:gd name="T20" fmla="*/ 12 w 67"/>
                <a:gd name="T21" fmla="*/ 83 h 106"/>
                <a:gd name="T22" fmla="*/ 12 w 67"/>
                <a:gd name="T23" fmla="*/ 82 h 106"/>
                <a:gd name="T24" fmla="*/ 12 w 67"/>
                <a:gd name="T25" fmla="*/ 71 h 106"/>
                <a:gd name="T26" fmla="*/ 15 w 67"/>
                <a:gd name="T27" fmla="*/ 69 h 106"/>
                <a:gd name="T28" fmla="*/ 16 w 67"/>
                <a:gd name="T29" fmla="*/ 63 h 106"/>
                <a:gd name="T30" fmla="*/ 0 w 67"/>
                <a:gd name="T31" fmla="*/ 34 h 106"/>
                <a:gd name="T32" fmla="*/ 33 w 67"/>
                <a:gd name="T33" fmla="*/ 0 h 106"/>
                <a:gd name="T34" fmla="*/ 28 w 67"/>
                <a:gd name="T35" fmla="*/ 41 h 106"/>
                <a:gd name="T36" fmla="*/ 30 w 67"/>
                <a:gd name="T37" fmla="*/ 39 h 106"/>
                <a:gd name="T38" fmla="*/ 33 w 67"/>
                <a:gd name="T39" fmla="*/ 41 h 106"/>
                <a:gd name="T40" fmla="*/ 36 w 67"/>
                <a:gd name="T41" fmla="*/ 39 h 106"/>
                <a:gd name="T42" fmla="*/ 39 w 67"/>
                <a:gd name="T43" fmla="*/ 41 h 106"/>
                <a:gd name="T44" fmla="*/ 43 w 67"/>
                <a:gd name="T45" fmla="*/ 38 h 106"/>
                <a:gd name="T46" fmla="*/ 39 w 67"/>
                <a:gd name="T47" fmla="*/ 52 h 106"/>
                <a:gd name="T48" fmla="*/ 44 w 67"/>
                <a:gd name="T49" fmla="*/ 66 h 106"/>
                <a:gd name="T50" fmla="*/ 44 w 67"/>
                <a:gd name="T51" fmla="*/ 58 h 106"/>
                <a:gd name="T52" fmla="*/ 56 w 67"/>
                <a:gd name="T53" fmla="*/ 47 h 106"/>
                <a:gd name="T54" fmla="*/ 52 w 67"/>
                <a:gd name="T55" fmla="*/ 15 h 106"/>
                <a:gd name="T56" fmla="*/ 15 w 67"/>
                <a:gd name="T57" fmla="*/ 15 h 106"/>
                <a:gd name="T58" fmla="*/ 11 w 67"/>
                <a:gd name="T59" fmla="*/ 48 h 106"/>
                <a:gd name="T60" fmla="*/ 23 w 67"/>
                <a:gd name="T61" fmla="*/ 59 h 106"/>
                <a:gd name="T62" fmla="*/ 23 w 67"/>
                <a:gd name="T63" fmla="*/ 67 h 106"/>
                <a:gd name="T64" fmla="*/ 29 w 67"/>
                <a:gd name="T65" fmla="*/ 52 h 106"/>
                <a:gd name="T66" fmla="*/ 25 w 67"/>
                <a:gd name="T67" fmla="*/ 38 h 106"/>
                <a:gd name="T68" fmla="*/ 40 w 67"/>
                <a:gd name="T69" fmla="*/ 43 h 106"/>
                <a:gd name="T70" fmla="*/ 36 w 67"/>
                <a:gd name="T71" fmla="*/ 42 h 106"/>
                <a:gd name="T72" fmla="*/ 30 w 67"/>
                <a:gd name="T73" fmla="*/ 42 h 106"/>
                <a:gd name="T74" fmla="*/ 27 w 67"/>
                <a:gd name="T75" fmla="*/ 42 h 106"/>
                <a:gd name="T76" fmla="*/ 32 w 67"/>
                <a:gd name="T77" fmla="*/ 51 h 106"/>
                <a:gd name="T78" fmla="*/ 32 w 67"/>
                <a:gd name="T79" fmla="*/ 67 h 106"/>
                <a:gd name="T80" fmla="*/ 35 w 67"/>
                <a:gd name="T81" fmla="*/ 51 h 106"/>
                <a:gd name="T82" fmla="*/ 35 w 67"/>
                <a:gd name="T83" fmla="*/ 50 h 106"/>
                <a:gd name="T84" fmla="*/ 43 w 67"/>
                <a:gd name="T85" fmla="*/ 96 h 106"/>
                <a:gd name="T86" fmla="*/ 34 w 67"/>
                <a:gd name="T87" fmla="*/ 106 h 106"/>
                <a:gd name="T88" fmla="*/ 43 w 67"/>
                <a:gd name="T89" fmla="*/ 96 h 106"/>
                <a:gd name="T90" fmla="*/ 17 w 67"/>
                <a:gd name="T91" fmla="*/ 88 h 106"/>
                <a:gd name="T92" fmla="*/ 17 w 67"/>
                <a:gd name="T93" fmla="*/ 90 h 106"/>
                <a:gd name="T94" fmla="*/ 50 w 67"/>
                <a:gd name="T95" fmla="*/ 86 h 106"/>
                <a:gd name="T96" fmla="*/ 50 w 67"/>
                <a:gd name="T97" fmla="*/ 73 h 106"/>
                <a:gd name="T98" fmla="*/ 17 w 67"/>
                <a:gd name="T99" fmla="*/ 77 h 106"/>
                <a:gd name="T100" fmla="*/ 50 w 67"/>
                <a:gd name="T101" fmla="*/ 74 h 106"/>
                <a:gd name="T102" fmla="*/ 50 w 67"/>
                <a:gd name="T103" fmla="*/ 7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" h="106">
                  <a:moveTo>
                    <a:pt x="33" y="0"/>
                  </a:moveTo>
                  <a:cubicBezTo>
                    <a:pt x="43" y="0"/>
                    <a:pt x="51" y="4"/>
                    <a:pt x="57" y="10"/>
                  </a:cubicBezTo>
                  <a:cubicBezTo>
                    <a:pt x="63" y="16"/>
                    <a:pt x="67" y="25"/>
                    <a:pt x="67" y="34"/>
                  </a:cubicBezTo>
                  <a:cubicBezTo>
                    <a:pt x="67" y="40"/>
                    <a:pt x="65" y="46"/>
                    <a:pt x="62" y="51"/>
                  </a:cubicBezTo>
                  <a:cubicBezTo>
                    <a:pt x="59" y="56"/>
                    <a:pt x="56" y="59"/>
                    <a:pt x="51" y="62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57" y="70"/>
                    <a:pt x="57" y="72"/>
                    <a:pt x="57" y="73"/>
                  </a:cubicBezTo>
                  <a:cubicBezTo>
                    <a:pt x="57" y="75"/>
                    <a:pt x="57" y="77"/>
                    <a:pt x="56" y="79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7" y="82"/>
                    <a:pt x="57" y="84"/>
                    <a:pt x="57" y="86"/>
                  </a:cubicBezTo>
                  <a:cubicBezTo>
                    <a:pt x="57" y="88"/>
                    <a:pt x="57" y="90"/>
                    <a:pt x="56" y="92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15" y="97"/>
                    <a:pt x="15" y="97"/>
                    <a:pt x="15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1" y="93"/>
                    <a:pt x="11" y="91"/>
                    <a:pt x="10" y="90"/>
                  </a:cubicBezTo>
                  <a:cubicBezTo>
                    <a:pt x="10" y="88"/>
                    <a:pt x="11" y="86"/>
                    <a:pt x="12" y="83"/>
                  </a:cubicBezTo>
                  <a:cubicBezTo>
                    <a:pt x="12" y="83"/>
                    <a:pt x="12" y="83"/>
                    <a:pt x="12" y="83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1" y="81"/>
                    <a:pt x="11" y="79"/>
                    <a:pt x="10" y="77"/>
                  </a:cubicBezTo>
                  <a:cubicBezTo>
                    <a:pt x="10" y="75"/>
                    <a:pt x="11" y="73"/>
                    <a:pt x="12" y="71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1" y="60"/>
                    <a:pt x="7" y="56"/>
                    <a:pt x="5" y="51"/>
                  </a:cubicBezTo>
                  <a:cubicBezTo>
                    <a:pt x="2" y="46"/>
                    <a:pt x="0" y="40"/>
                    <a:pt x="0" y="34"/>
                  </a:cubicBezTo>
                  <a:cubicBezTo>
                    <a:pt x="0" y="25"/>
                    <a:pt x="4" y="16"/>
                    <a:pt x="10" y="10"/>
                  </a:cubicBezTo>
                  <a:cubicBezTo>
                    <a:pt x="16" y="4"/>
                    <a:pt x="24" y="0"/>
                    <a:pt x="33" y="0"/>
                  </a:cubicBezTo>
                  <a:close/>
                  <a:moveTo>
                    <a:pt x="26" y="40"/>
                  </a:moveTo>
                  <a:cubicBezTo>
                    <a:pt x="27" y="41"/>
                    <a:pt x="27" y="41"/>
                    <a:pt x="28" y="41"/>
                  </a:cubicBezTo>
                  <a:cubicBezTo>
                    <a:pt x="28" y="41"/>
                    <a:pt x="29" y="41"/>
                    <a:pt x="30" y="40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2" y="41"/>
                    <a:pt x="32" y="41"/>
                    <a:pt x="33" y="41"/>
                  </a:cubicBezTo>
                  <a:cubicBezTo>
                    <a:pt x="34" y="41"/>
                    <a:pt x="35" y="41"/>
                    <a:pt x="35" y="40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1"/>
                    <a:pt x="38" y="41"/>
                    <a:pt x="39" y="41"/>
                  </a:cubicBezTo>
                  <a:cubicBezTo>
                    <a:pt x="40" y="41"/>
                    <a:pt x="41" y="41"/>
                    <a:pt x="42" y="40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50" y="55"/>
                    <a:pt x="54" y="52"/>
                    <a:pt x="56" y="47"/>
                  </a:cubicBezTo>
                  <a:cubicBezTo>
                    <a:pt x="59" y="44"/>
                    <a:pt x="60" y="39"/>
                    <a:pt x="60" y="34"/>
                  </a:cubicBezTo>
                  <a:cubicBezTo>
                    <a:pt x="60" y="27"/>
                    <a:pt x="57" y="20"/>
                    <a:pt x="52" y="15"/>
                  </a:cubicBezTo>
                  <a:cubicBezTo>
                    <a:pt x="47" y="10"/>
                    <a:pt x="41" y="7"/>
                    <a:pt x="33" y="7"/>
                  </a:cubicBezTo>
                  <a:cubicBezTo>
                    <a:pt x="26" y="7"/>
                    <a:pt x="19" y="10"/>
                    <a:pt x="15" y="15"/>
                  </a:cubicBezTo>
                  <a:cubicBezTo>
                    <a:pt x="10" y="20"/>
                    <a:pt x="7" y="27"/>
                    <a:pt x="7" y="34"/>
                  </a:cubicBezTo>
                  <a:cubicBezTo>
                    <a:pt x="7" y="39"/>
                    <a:pt x="8" y="44"/>
                    <a:pt x="11" y="48"/>
                  </a:cubicBezTo>
                  <a:cubicBezTo>
                    <a:pt x="13" y="52"/>
                    <a:pt x="17" y="55"/>
                    <a:pt x="21" y="58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6" y="40"/>
                    <a:pt x="26" y="40"/>
                    <a:pt x="26" y="40"/>
                  </a:cubicBezTo>
                  <a:close/>
                  <a:moveTo>
                    <a:pt x="40" y="43"/>
                  </a:moveTo>
                  <a:cubicBezTo>
                    <a:pt x="40" y="43"/>
                    <a:pt x="40" y="43"/>
                    <a:pt x="39" y="43"/>
                  </a:cubicBezTo>
                  <a:cubicBezTo>
                    <a:pt x="38" y="43"/>
                    <a:pt x="37" y="43"/>
                    <a:pt x="36" y="42"/>
                  </a:cubicBezTo>
                  <a:cubicBezTo>
                    <a:pt x="35" y="42"/>
                    <a:pt x="34" y="43"/>
                    <a:pt x="33" y="43"/>
                  </a:cubicBezTo>
                  <a:cubicBezTo>
                    <a:pt x="32" y="43"/>
                    <a:pt x="31" y="42"/>
                    <a:pt x="30" y="42"/>
                  </a:cubicBezTo>
                  <a:cubicBezTo>
                    <a:pt x="29" y="42"/>
                    <a:pt x="28" y="43"/>
                    <a:pt x="28" y="43"/>
                  </a:cubicBezTo>
                  <a:cubicBezTo>
                    <a:pt x="27" y="43"/>
                    <a:pt x="27" y="43"/>
                    <a:pt x="27" y="42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40" y="43"/>
                    <a:pt x="40" y="43"/>
                    <a:pt x="40" y="43"/>
                  </a:cubicBezTo>
                  <a:close/>
                  <a:moveTo>
                    <a:pt x="43" y="96"/>
                  </a:moveTo>
                  <a:cubicBezTo>
                    <a:pt x="24" y="98"/>
                    <a:pt x="24" y="98"/>
                    <a:pt x="24" y="98"/>
                  </a:cubicBezTo>
                  <a:cubicBezTo>
                    <a:pt x="25" y="103"/>
                    <a:pt x="29" y="106"/>
                    <a:pt x="34" y="106"/>
                  </a:cubicBezTo>
                  <a:cubicBezTo>
                    <a:pt x="39" y="106"/>
                    <a:pt x="43" y="102"/>
                    <a:pt x="43" y="97"/>
                  </a:cubicBezTo>
                  <a:cubicBezTo>
                    <a:pt x="43" y="97"/>
                    <a:pt x="43" y="97"/>
                    <a:pt x="43" y="96"/>
                  </a:cubicBezTo>
                  <a:close/>
                  <a:moveTo>
                    <a:pt x="50" y="85"/>
                  </a:moveTo>
                  <a:cubicBezTo>
                    <a:pt x="17" y="88"/>
                    <a:pt x="17" y="88"/>
                    <a:pt x="17" y="88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9"/>
                    <a:pt x="17" y="90"/>
                    <a:pt x="17" y="90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50" y="86"/>
                    <a:pt x="50" y="86"/>
                  </a:cubicBezTo>
                  <a:cubicBezTo>
                    <a:pt x="50" y="86"/>
                    <a:pt x="50" y="86"/>
                    <a:pt x="50" y="85"/>
                  </a:cubicBezTo>
                  <a:close/>
                  <a:moveTo>
                    <a:pt x="50" y="73"/>
                  </a:moveTo>
                  <a:cubicBezTo>
                    <a:pt x="17" y="76"/>
                    <a:pt x="17" y="76"/>
                    <a:pt x="17" y="76"/>
                  </a:cubicBezTo>
                  <a:cubicBezTo>
                    <a:pt x="17" y="76"/>
                    <a:pt x="17" y="76"/>
                    <a:pt x="17" y="77"/>
                  </a:cubicBezTo>
                  <a:cubicBezTo>
                    <a:pt x="17" y="77"/>
                    <a:pt x="17" y="77"/>
                    <a:pt x="17" y="77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50" y="74"/>
                    <a:pt x="50" y="74"/>
                    <a:pt x="50" y="73"/>
                  </a:cubicBezTo>
                  <a:cubicBezTo>
                    <a:pt x="50" y="73"/>
                    <a:pt x="50" y="73"/>
                    <a:pt x="50" y="7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vert="horz" wrap="square" lIns="96430" tIns="48216" rIns="96430" bIns="48216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700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" name="Freeform 19"/>
            <p:cNvSpPr>
              <a:spLocks noEditPoints="1"/>
            </p:cNvSpPr>
            <p:nvPr/>
          </p:nvSpPr>
          <p:spPr bwMode="auto">
            <a:xfrm>
              <a:off x="7348218" y="5147991"/>
              <a:ext cx="387383" cy="332044"/>
            </a:xfrm>
            <a:custGeom>
              <a:avLst/>
              <a:gdLst>
                <a:gd name="T0" fmla="*/ 4 w 94"/>
                <a:gd name="T1" fmla="*/ 19 h 81"/>
                <a:gd name="T2" fmla="*/ 46 w 94"/>
                <a:gd name="T3" fmla="*/ 19 h 81"/>
                <a:gd name="T4" fmla="*/ 50 w 94"/>
                <a:gd name="T5" fmla="*/ 16 h 81"/>
                <a:gd name="T6" fmla="*/ 73 w 94"/>
                <a:gd name="T7" fmla="*/ 0 h 81"/>
                <a:gd name="T8" fmla="*/ 73 w 94"/>
                <a:gd name="T9" fmla="*/ 33 h 81"/>
                <a:gd name="T10" fmla="*/ 73 w 94"/>
                <a:gd name="T11" fmla="*/ 66 h 81"/>
                <a:gd name="T12" fmla="*/ 50 w 94"/>
                <a:gd name="T13" fmla="*/ 49 h 81"/>
                <a:gd name="T14" fmla="*/ 46 w 94"/>
                <a:gd name="T15" fmla="*/ 47 h 81"/>
                <a:gd name="T16" fmla="*/ 33 w 94"/>
                <a:gd name="T17" fmla="*/ 47 h 81"/>
                <a:gd name="T18" fmla="*/ 40 w 94"/>
                <a:gd name="T19" fmla="*/ 70 h 81"/>
                <a:gd name="T20" fmla="*/ 45 w 94"/>
                <a:gd name="T21" fmla="*/ 70 h 81"/>
                <a:gd name="T22" fmla="*/ 45 w 94"/>
                <a:gd name="T23" fmla="*/ 81 h 81"/>
                <a:gd name="T24" fmla="*/ 43 w 94"/>
                <a:gd name="T25" fmla="*/ 81 h 81"/>
                <a:gd name="T26" fmla="*/ 21 w 94"/>
                <a:gd name="T27" fmla="*/ 81 h 81"/>
                <a:gd name="T28" fmla="*/ 11 w 94"/>
                <a:gd name="T29" fmla="*/ 47 h 81"/>
                <a:gd name="T30" fmla="*/ 4 w 94"/>
                <a:gd name="T31" fmla="*/ 47 h 81"/>
                <a:gd name="T32" fmla="*/ 4 w 94"/>
                <a:gd name="T33" fmla="*/ 19 h 81"/>
                <a:gd name="T34" fmla="*/ 87 w 94"/>
                <a:gd name="T35" fmla="*/ 23 h 81"/>
                <a:gd name="T36" fmla="*/ 94 w 94"/>
                <a:gd name="T37" fmla="*/ 33 h 81"/>
                <a:gd name="T38" fmla="*/ 87 w 94"/>
                <a:gd name="T39" fmla="*/ 43 h 81"/>
                <a:gd name="T40" fmla="*/ 87 w 94"/>
                <a:gd name="T41" fmla="*/ 66 h 81"/>
                <a:gd name="T42" fmla="*/ 78 w 94"/>
                <a:gd name="T43" fmla="*/ 66 h 81"/>
                <a:gd name="T44" fmla="*/ 78 w 94"/>
                <a:gd name="T45" fmla="*/ 0 h 81"/>
                <a:gd name="T46" fmla="*/ 87 w 94"/>
                <a:gd name="T47" fmla="*/ 0 h 81"/>
                <a:gd name="T48" fmla="*/ 87 w 94"/>
                <a:gd name="T49" fmla="*/ 23 h 81"/>
                <a:gd name="T50" fmla="*/ 46 w 94"/>
                <a:gd name="T51" fmla="*/ 49 h 81"/>
                <a:gd name="T52" fmla="*/ 37 w 94"/>
                <a:gd name="T53" fmla="*/ 49 h 81"/>
                <a:gd name="T54" fmla="*/ 40 w 94"/>
                <a:gd name="T55" fmla="*/ 61 h 81"/>
                <a:gd name="T56" fmla="*/ 43 w 94"/>
                <a:gd name="T57" fmla="*/ 61 h 81"/>
                <a:gd name="T58" fmla="*/ 43 w 94"/>
                <a:gd name="T59" fmla="*/ 57 h 81"/>
                <a:gd name="T60" fmla="*/ 46 w 94"/>
                <a:gd name="T61" fmla="*/ 4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4" h="81">
                  <a:moveTo>
                    <a:pt x="4" y="19"/>
                  </a:moveTo>
                  <a:cubicBezTo>
                    <a:pt x="46" y="19"/>
                    <a:pt x="46" y="19"/>
                    <a:pt x="46" y="19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0" y="37"/>
                    <a:pt x="0" y="28"/>
                    <a:pt x="4" y="19"/>
                  </a:cubicBezTo>
                  <a:close/>
                  <a:moveTo>
                    <a:pt x="87" y="23"/>
                  </a:moveTo>
                  <a:cubicBezTo>
                    <a:pt x="91" y="24"/>
                    <a:pt x="94" y="28"/>
                    <a:pt x="94" y="33"/>
                  </a:cubicBezTo>
                  <a:cubicBezTo>
                    <a:pt x="94" y="38"/>
                    <a:pt x="91" y="42"/>
                    <a:pt x="87" y="43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87" y="23"/>
                    <a:pt x="87" y="23"/>
                    <a:pt x="87" y="23"/>
                  </a:cubicBezTo>
                  <a:close/>
                  <a:moveTo>
                    <a:pt x="46" y="49"/>
                  </a:moveTo>
                  <a:cubicBezTo>
                    <a:pt x="37" y="49"/>
                    <a:pt x="37" y="49"/>
                    <a:pt x="37" y="49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57"/>
                    <a:pt x="43" y="57"/>
                    <a:pt x="43" y="57"/>
                  </a:cubicBezTo>
                  <a:lnTo>
                    <a:pt x="46" y="4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6430" tIns="48216" rIns="96430" bIns="48216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20000"/>
                </a:lnSpc>
              </a:pPr>
              <a:endParaRPr lang="zh-CN" altLang="en-US" sz="700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16" name="矩形 15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400" dirty="0">
                  <a:solidFill>
                    <a:schemeClr val="tx1"/>
                  </a:solidFill>
                  <a:latin typeface="+mj-ea"/>
                  <a:ea typeface="+mj-ea"/>
                </a:rPr>
                <a:t>軍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ea"/>
                  <a:ea typeface="+mj-ea"/>
                </a:rPr>
                <a:t>警院校</a:t>
              </a:r>
              <a:endParaRPr lang="zh-TW" altLang="en-US" sz="24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17" name="圓角化同側角落矩形 16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774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新建文件夹 (3)\17577f82066f5c6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8" y="0"/>
            <a:ext cx="9144000" cy="514826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396330" y="412304"/>
            <a:ext cx="8280920" cy="432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1434267" y="1278996"/>
            <a:ext cx="2537012" cy="2534761"/>
          </a:xfrm>
          <a:custGeom>
            <a:avLst/>
            <a:gdLst>
              <a:gd name="T0" fmla="*/ 929 w 1857"/>
              <a:gd name="T1" fmla="*/ 0 h 1855"/>
              <a:gd name="T2" fmla="*/ 1857 w 1857"/>
              <a:gd name="T3" fmla="*/ 928 h 1855"/>
              <a:gd name="T4" fmla="*/ 929 w 1857"/>
              <a:gd name="T5" fmla="*/ 1855 h 1855"/>
              <a:gd name="T6" fmla="*/ 0 w 1857"/>
              <a:gd name="T7" fmla="*/ 928 h 1855"/>
              <a:gd name="T8" fmla="*/ 929 w 1857"/>
              <a:gd name="T9" fmla="*/ 0 h 1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57" h="1855">
                <a:moveTo>
                  <a:pt x="929" y="0"/>
                </a:moveTo>
                <a:lnTo>
                  <a:pt x="1857" y="928"/>
                </a:lnTo>
                <a:lnTo>
                  <a:pt x="929" y="1855"/>
                </a:lnTo>
                <a:lnTo>
                  <a:pt x="0" y="928"/>
                </a:lnTo>
                <a:lnTo>
                  <a:pt x="929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6" tIns="45723" rIns="91446" bIns="45723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05284" y="2104007"/>
            <a:ext cx="1206376" cy="1116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73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0</a:t>
            </a:r>
            <a:r>
              <a:rPr lang="en-US" altLang="zh-TW" sz="73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73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2"/>
            </p:custDataLst>
          </p:nvPr>
        </p:nvCxnSpPr>
        <p:spPr>
          <a:xfrm>
            <a:off x="4356770" y="2650982"/>
            <a:ext cx="3528392" cy="11329"/>
          </a:xfrm>
          <a:prstGeom prst="line">
            <a:avLst/>
          </a:prstGeom>
          <a:ln w="12700">
            <a:solidFill>
              <a:srgbClr val="AE12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89269" y="1981703"/>
            <a:ext cx="2465648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章節 </a:t>
            </a:r>
            <a:r>
              <a:rPr lang="en-US" altLang="zh-CN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PART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971280" y="1955231"/>
            <a:ext cx="427392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>
              <a:buNone/>
            </a:pPr>
            <a:r>
              <a:rPr lang="zh-TW" altLang="en-US" sz="4000" b="1" dirty="0">
                <a:solidFill>
                  <a:schemeClr val="accent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讀懂簡章</a:t>
            </a:r>
          </a:p>
        </p:txBody>
      </p:sp>
      <p:sp>
        <p:nvSpPr>
          <p:cNvPr id="10" name="剪去對角線角落矩形 9"/>
          <p:cNvSpPr/>
          <p:nvPr/>
        </p:nvSpPr>
        <p:spPr>
          <a:xfrm>
            <a:off x="3922563" y="2734549"/>
            <a:ext cx="4464496" cy="423444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400" dirty="0">
                <a:latin typeface="+mj-ea"/>
                <a:ea typeface="+mj-ea"/>
              </a:rPr>
              <a:t>可報名校系</a:t>
            </a:r>
            <a:r>
              <a:rPr lang="zh-TW" altLang="en-US" sz="1400" dirty="0" smtClean="0">
                <a:latin typeface="+mj-ea"/>
                <a:ea typeface="+mj-ea"/>
              </a:rPr>
              <a:t>：以</a:t>
            </a:r>
            <a:r>
              <a:rPr lang="zh-TW" altLang="en-US" sz="1400" dirty="0">
                <a:solidFill>
                  <a:srgbClr val="C00000"/>
                </a:solidFill>
                <a:latin typeface="+mj-ea"/>
                <a:ea typeface="+mj-ea"/>
              </a:rPr>
              <a:t>大學六校系</a:t>
            </a:r>
            <a:r>
              <a:rPr lang="en-US" altLang="zh-TW" sz="1400" dirty="0">
                <a:latin typeface="+mj-ea"/>
                <a:ea typeface="+mj-ea"/>
              </a:rPr>
              <a:t>/</a:t>
            </a:r>
            <a:r>
              <a:rPr lang="zh-TW" altLang="en-US" sz="1400" dirty="0">
                <a:solidFill>
                  <a:srgbClr val="C00000"/>
                </a:solidFill>
                <a:latin typeface="+mj-ea"/>
                <a:ea typeface="+mj-ea"/>
              </a:rPr>
              <a:t>科大五校</a:t>
            </a:r>
            <a:r>
              <a:rPr lang="zh-TW" altLang="en-US" sz="1400" dirty="0">
                <a:latin typeface="+mj-ea"/>
                <a:ea typeface="+mj-ea"/>
              </a:rPr>
              <a:t>系（含）為限。</a:t>
            </a:r>
          </a:p>
        </p:txBody>
      </p:sp>
    </p:spTree>
    <p:extLst>
      <p:ext uri="{BB962C8B-B14F-4D97-AF65-F5344CB8AC3E}">
        <p14:creationId xmlns:p14="http://schemas.microsoft.com/office/powerpoint/2010/main" val="84427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accel="4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4" grpId="0" animBg="1"/>
      <p:bldP spid="15" grpId="0"/>
      <p:bldP spid="17" grpId="0"/>
      <p:bldP spid="18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圓角矩形 33"/>
          <p:cNvSpPr/>
          <p:nvPr/>
        </p:nvSpPr>
        <p:spPr>
          <a:xfrm>
            <a:off x="1054774" y="1898819"/>
            <a:ext cx="914893" cy="14506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1054773" y="2156017"/>
            <a:ext cx="914893" cy="14506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圓角矩形 30"/>
          <p:cNvSpPr/>
          <p:nvPr/>
        </p:nvSpPr>
        <p:spPr>
          <a:xfrm>
            <a:off x="1054772" y="2892170"/>
            <a:ext cx="914893" cy="14506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圓角矩形 34"/>
          <p:cNvSpPr/>
          <p:nvPr/>
        </p:nvSpPr>
        <p:spPr>
          <a:xfrm>
            <a:off x="1054772" y="3037235"/>
            <a:ext cx="914893" cy="14506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/>
          <p:cNvSpPr/>
          <p:nvPr/>
        </p:nvSpPr>
        <p:spPr>
          <a:xfrm>
            <a:off x="1961432" y="1255136"/>
            <a:ext cx="1460605" cy="14324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/>
          <p:cNvSpPr/>
          <p:nvPr/>
        </p:nvSpPr>
        <p:spPr>
          <a:xfrm>
            <a:off x="36290" y="3652665"/>
            <a:ext cx="9073008" cy="1141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4932834" y="122218"/>
            <a:ext cx="566948" cy="548032"/>
            <a:chOff x="6151120" y="2360825"/>
            <a:chExt cx="566948" cy="548032"/>
          </a:xfrm>
        </p:grpSpPr>
        <p:sp>
          <p:nvSpPr>
            <p:cNvPr id="13" name="Rounded Rectangle 12"/>
            <p:cNvSpPr/>
            <p:nvPr/>
          </p:nvSpPr>
          <p:spPr>
            <a:xfrm>
              <a:off x="6151120" y="2360825"/>
              <a:ext cx="566948" cy="54803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" name="Group 18"/>
            <p:cNvGrpSpPr/>
            <p:nvPr/>
          </p:nvGrpSpPr>
          <p:grpSpPr>
            <a:xfrm>
              <a:off x="6239933" y="2442600"/>
              <a:ext cx="389321" cy="386729"/>
              <a:chOff x="1979613" y="3067051"/>
              <a:chExt cx="231775" cy="230188"/>
            </a:xfrm>
            <a:solidFill>
              <a:schemeClr val="bg1"/>
            </a:solidFill>
          </p:grpSpPr>
          <p:sp>
            <p:nvSpPr>
              <p:cNvPr id="20" name="Freeform 38"/>
              <p:cNvSpPr>
                <a:spLocks noEditPoints="1"/>
              </p:cNvSpPr>
              <p:nvPr/>
            </p:nvSpPr>
            <p:spPr bwMode="auto">
              <a:xfrm>
                <a:off x="1979613" y="3067051"/>
                <a:ext cx="231775" cy="230188"/>
              </a:xfrm>
              <a:custGeom>
                <a:avLst/>
                <a:gdLst>
                  <a:gd name="T0" fmla="*/ 61 w 122"/>
                  <a:gd name="T1" fmla="*/ 0 h 122"/>
                  <a:gd name="T2" fmla="*/ 0 w 122"/>
                  <a:gd name="T3" fmla="*/ 61 h 122"/>
                  <a:gd name="T4" fmla="*/ 61 w 122"/>
                  <a:gd name="T5" fmla="*/ 122 h 122"/>
                  <a:gd name="T6" fmla="*/ 122 w 122"/>
                  <a:gd name="T7" fmla="*/ 61 h 122"/>
                  <a:gd name="T8" fmla="*/ 61 w 122"/>
                  <a:gd name="T9" fmla="*/ 0 h 122"/>
                  <a:gd name="T10" fmla="*/ 64 w 122"/>
                  <a:gd name="T11" fmla="*/ 109 h 122"/>
                  <a:gd name="T12" fmla="*/ 64 w 122"/>
                  <a:gd name="T13" fmla="*/ 102 h 122"/>
                  <a:gd name="T14" fmla="*/ 57 w 122"/>
                  <a:gd name="T15" fmla="*/ 102 h 122"/>
                  <a:gd name="T16" fmla="*/ 57 w 122"/>
                  <a:gd name="T17" fmla="*/ 109 h 122"/>
                  <a:gd name="T18" fmla="*/ 29 w 122"/>
                  <a:gd name="T19" fmla="*/ 97 h 122"/>
                  <a:gd name="T20" fmla="*/ 28 w 122"/>
                  <a:gd name="T21" fmla="*/ 97 h 122"/>
                  <a:gd name="T22" fmla="*/ 27 w 122"/>
                  <a:gd name="T23" fmla="*/ 95 h 122"/>
                  <a:gd name="T24" fmla="*/ 25 w 122"/>
                  <a:gd name="T25" fmla="*/ 93 h 122"/>
                  <a:gd name="T26" fmla="*/ 24 w 122"/>
                  <a:gd name="T27" fmla="*/ 93 h 122"/>
                  <a:gd name="T28" fmla="*/ 13 w 122"/>
                  <a:gd name="T29" fmla="*/ 65 h 122"/>
                  <a:gd name="T30" fmla="*/ 20 w 122"/>
                  <a:gd name="T31" fmla="*/ 65 h 122"/>
                  <a:gd name="T32" fmla="*/ 20 w 122"/>
                  <a:gd name="T33" fmla="*/ 58 h 122"/>
                  <a:gd name="T34" fmla="*/ 13 w 122"/>
                  <a:gd name="T35" fmla="*/ 58 h 122"/>
                  <a:gd name="T36" fmla="*/ 57 w 122"/>
                  <a:gd name="T37" fmla="*/ 13 h 122"/>
                  <a:gd name="T38" fmla="*/ 57 w 122"/>
                  <a:gd name="T39" fmla="*/ 20 h 122"/>
                  <a:gd name="T40" fmla="*/ 64 w 122"/>
                  <a:gd name="T41" fmla="*/ 20 h 122"/>
                  <a:gd name="T42" fmla="*/ 64 w 122"/>
                  <a:gd name="T43" fmla="*/ 13 h 122"/>
                  <a:gd name="T44" fmla="*/ 83 w 122"/>
                  <a:gd name="T45" fmla="*/ 18 h 122"/>
                  <a:gd name="T46" fmla="*/ 83 w 122"/>
                  <a:gd name="T47" fmla="*/ 19 h 122"/>
                  <a:gd name="T48" fmla="*/ 86 w 122"/>
                  <a:gd name="T49" fmla="*/ 21 h 122"/>
                  <a:gd name="T50" fmla="*/ 87 w 122"/>
                  <a:gd name="T51" fmla="*/ 21 h 122"/>
                  <a:gd name="T52" fmla="*/ 90 w 122"/>
                  <a:gd name="T53" fmla="*/ 23 h 122"/>
                  <a:gd name="T54" fmla="*/ 91 w 122"/>
                  <a:gd name="T55" fmla="*/ 24 h 122"/>
                  <a:gd name="T56" fmla="*/ 93 w 122"/>
                  <a:gd name="T57" fmla="*/ 26 h 122"/>
                  <a:gd name="T58" fmla="*/ 94 w 122"/>
                  <a:gd name="T59" fmla="*/ 27 h 122"/>
                  <a:gd name="T60" fmla="*/ 96 w 122"/>
                  <a:gd name="T61" fmla="*/ 29 h 122"/>
                  <a:gd name="T62" fmla="*/ 98 w 122"/>
                  <a:gd name="T63" fmla="*/ 31 h 122"/>
                  <a:gd name="T64" fmla="*/ 99 w 122"/>
                  <a:gd name="T65" fmla="*/ 32 h 122"/>
                  <a:gd name="T66" fmla="*/ 101 w 122"/>
                  <a:gd name="T67" fmla="*/ 35 h 122"/>
                  <a:gd name="T68" fmla="*/ 101 w 122"/>
                  <a:gd name="T69" fmla="*/ 36 h 122"/>
                  <a:gd name="T70" fmla="*/ 103 w 122"/>
                  <a:gd name="T71" fmla="*/ 39 h 122"/>
                  <a:gd name="T72" fmla="*/ 103 w 122"/>
                  <a:gd name="T73" fmla="*/ 39 h 122"/>
                  <a:gd name="T74" fmla="*/ 108 w 122"/>
                  <a:gd name="T75" fmla="*/ 58 h 122"/>
                  <a:gd name="T76" fmla="*/ 102 w 122"/>
                  <a:gd name="T77" fmla="*/ 58 h 122"/>
                  <a:gd name="T78" fmla="*/ 102 w 122"/>
                  <a:gd name="T79" fmla="*/ 65 h 122"/>
                  <a:gd name="T80" fmla="*/ 108 w 122"/>
                  <a:gd name="T81" fmla="*/ 65 h 122"/>
                  <a:gd name="T82" fmla="*/ 64 w 122"/>
                  <a:gd name="T83" fmla="*/ 109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2" h="122">
                    <a:moveTo>
                      <a:pt x="61" y="0"/>
                    </a:moveTo>
                    <a:cubicBezTo>
                      <a:pt x="27" y="0"/>
                      <a:pt x="0" y="27"/>
                      <a:pt x="0" y="61"/>
                    </a:cubicBezTo>
                    <a:cubicBezTo>
                      <a:pt x="0" y="95"/>
                      <a:pt x="27" y="122"/>
                      <a:pt x="61" y="122"/>
                    </a:cubicBezTo>
                    <a:cubicBezTo>
                      <a:pt x="94" y="122"/>
                      <a:pt x="122" y="95"/>
                      <a:pt x="122" y="61"/>
                    </a:cubicBezTo>
                    <a:cubicBezTo>
                      <a:pt x="122" y="27"/>
                      <a:pt x="94" y="0"/>
                      <a:pt x="61" y="0"/>
                    </a:cubicBezTo>
                    <a:close/>
                    <a:moveTo>
                      <a:pt x="64" y="109"/>
                    </a:moveTo>
                    <a:cubicBezTo>
                      <a:pt x="64" y="102"/>
                      <a:pt x="64" y="102"/>
                      <a:pt x="64" y="102"/>
                    </a:cubicBezTo>
                    <a:cubicBezTo>
                      <a:pt x="57" y="102"/>
                      <a:pt x="57" y="102"/>
                      <a:pt x="57" y="102"/>
                    </a:cubicBezTo>
                    <a:cubicBezTo>
                      <a:pt x="57" y="109"/>
                      <a:pt x="57" y="109"/>
                      <a:pt x="57" y="109"/>
                    </a:cubicBezTo>
                    <a:cubicBezTo>
                      <a:pt x="46" y="108"/>
                      <a:pt x="37" y="104"/>
                      <a:pt x="29" y="97"/>
                    </a:cubicBezTo>
                    <a:cubicBezTo>
                      <a:pt x="29" y="97"/>
                      <a:pt x="29" y="97"/>
                      <a:pt x="28" y="97"/>
                    </a:cubicBezTo>
                    <a:cubicBezTo>
                      <a:pt x="28" y="96"/>
                      <a:pt x="27" y="96"/>
                      <a:pt x="27" y="95"/>
                    </a:cubicBezTo>
                    <a:cubicBezTo>
                      <a:pt x="26" y="95"/>
                      <a:pt x="25" y="94"/>
                      <a:pt x="25" y="93"/>
                    </a:cubicBezTo>
                    <a:cubicBezTo>
                      <a:pt x="25" y="93"/>
                      <a:pt x="25" y="93"/>
                      <a:pt x="24" y="93"/>
                    </a:cubicBezTo>
                    <a:cubicBezTo>
                      <a:pt x="18" y="85"/>
                      <a:pt x="13" y="75"/>
                      <a:pt x="13" y="65"/>
                    </a:cubicBezTo>
                    <a:cubicBezTo>
                      <a:pt x="20" y="65"/>
                      <a:pt x="20" y="65"/>
                      <a:pt x="20" y="65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5" y="34"/>
                      <a:pt x="33" y="15"/>
                      <a:pt x="57" y="13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4" y="13"/>
                      <a:pt x="64" y="13"/>
                      <a:pt x="64" y="13"/>
                    </a:cubicBezTo>
                    <a:cubicBezTo>
                      <a:pt x="71" y="14"/>
                      <a:pt x="77" y="16"/>
                      <a:pt x="83" y="18"/>
                    </a:cubicBezTo>
                    <a:cubicBezTo>
                      <a:pt x="83" y="19"/>
                      <a:pt x="83" y="19"/>
                      <a:pt x="83" y="19"/>
                    </a:cubicBezTo>
                    <a:cubicBezTo>
                      <a:pt x="84" y="19"/>
                      <a:pt x="85" y="20"/>
                      <a:pt x="86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8" y="22"/>
                      <a:pt x="89" y="22"/>
                      <a:pt x="90" y="23"/>
                    </a:cubicBezTo>
                    <a:cubicBezTo>
                      <a:pt x="90" y="23"/>
                      <a:pt x="91" y="24"/>
                      <a:pt x="91" y="24"/>
                    </a:cubicBezTo>
                    <a:cubicBezTo>
                      <a:pt x="92" y="25"/>
                      <a:pt x="92" y="25"/>
                      <a:pt x="93" y="26"/>
                    </a:cubicBezTo>
                    <a:cubicBezTo>
                      <a:pt x="94" y="26"/>
                      <a:pt x="94" y="27"/>
                      <a:pt x="94" y="27"/>
                    </a:cubicBezTo>
                    <a:cubicBezTo>
                      <a:pt x="95" y="28"/>
                      <a:pt x="96" y="28"/>
                      <a:pt x="96" y="29"/>
                    </a:cubicBezTo>
                    <a:cubicBezTo>
                      <a:pt x="97" y="29"/>
                      <a:pt x="97" y="30"/>
                      <a:pt x="98" y="31"/>
                    </a:cubicBezTo>
                    <a:cubicBezTo>
                      <a:pt x="98" y="31"/>
                      <a:pt x="98" y="32"/>
                      <a:pt x="99" y="32"/>
                    </a:cubicBezTo>
                    <a:cubicBezTo>
                      <a:pt x="99" y="33"/>
                      <a:pt x="100" y="34"/>
                      <a:pt x="101" y="35"/>
                    </a:cubicBezTo>
                    <a:cubicBezTo>
                      <a:pt x="101" y="35"/>
                      <a:pt x="101" y="35"/>
                      <a:pt x="101" y="36"/>
                    </a:cubicBezTo>
                    <a:cubicBezTo>
                      <a:pt x="102" y="37"/>
                      <a:pt x="103" y="38"/>
                      <a:pt x="103" y="39"/>
                    </a:cubicBezTo>
                    <a:cubicBezTo>
                      <a:pt x="103" y="39"/>
                      <a:pt x="103" y="39"/>
                      <a:pt x="103" y="39"/>
                    </a:cubicBezTo>
                    <a:cubicBezTo>
                      <a:pt x="106" y="45"/>
                      <a:pt x="108" y="51"/>
                      <a:pt x="108" y="58"/>
                    </a:cubicBezTo>
                    <a:cubicBezTo>
                      <a:pt x="102" y="58"/>
                      <a:pt x="102" y="58"/>
                      <a:pt x="102" y="58"/>
                    </a:cubicBezTo>
                    <a:cubicBezTo>
                      <a:pt x="102" y="65"/>
                      <a:pt x="102" y="65"/>
                      <a:pt x="102" y="65"/>
                    </a:cubicBezTo>
                    <a:cubicBezTo>
                      <a:pt x="108" y="65"/>
                      <a:pt x="108" y="65"/>
                      <a:pt x="108" y="65"/>
                    </a:cubicBezTo>
                    <a:cubicBezTo>
                      <a:pt x="107" y="88"/>
                      <a:pt x="88" y="107"/>
                      <a:pt x="64" y="10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" name="Freeform 39"/>
              <p:cNvSpPr>
                <a:spLocks noEditPoints="1"/>
              </p:cNvSpPr>
              <p:nvPr/>
            </p:nvSpPr>
            <p:spPr bwMode="auto">
              <a:xfrm>
                <a:off x="2063750" y="3125788"/>
                <a:ext cx="69850" cy="98425"/>
              </a:xfrm>
              <a:custGeom>
                <a:avLst/>
                <a:gdLst>
                  <a:gd name="T0" fmla="*/ 9 w 36"/>
                  <a:gd name="T1" fmla="*/ 29 h 52"/>
                  <a:gd name="T2" fmla="*/ 9 w 36"/>
                  <a:gd name="T3" fmla="*/ 29 h 52"/>
                  <a:gd name="T4" fmla="*/ 0 w 36"/>
                  <a:gd name="T5" fmla="*/ 52 h 52"/>
                  <a:gd name="T6" fmla="*/ 20 w 36"/>
                  <a:gd name="T7" fmla="*/ 36 h 52"/>
                  <a:gd name="T8" fmla="*/ 20 w 36"/>
                  <a:gd name="T9" fmla="*/ 36 h 52"/>
                  <a:gd name="T10" fmla="*/ 22 w 36"/>
                  <a:gd name="T11" fmla="*/ 32 h 52"/>
                  <a:gd name="T12" fmla="*/ 36 w 36"/>
                  <a:gd name="T13" fmla="*/ 0 h 52"/>
                  <a:gd name="T14" fmla="*/ 11 w 36"/>
                  <a:gd name="T15" fmla="*/ 25 h 52"/>
                  <a:gd name="T16" fmla="*/ 9 w 36"/>
                  <a:gd name="T17" fmla="*/ 29 h 52"/>
                  <a:gd name="T18" fmla="*/ 16 w 36"/>
                  <a:gd name="T19" fmla="*/ 27 h 52"/>
                  <a:gd name="T20" fmla="*/ 19 w 36"/>
                  <a:gd name="T21" fmla="*/ 30 h 52"/>
                  <a:gd name="T22" fmla="*/ 16 w 36"/>
                  <a:gd name="T23" fmla="*/ 33 h 52"/>
                  <a:gd name="T24" fmla="*/ 13 w 36"/>
                  <a:gd name="T25" fmla="*/ 30 h 52"/>
                  <a:gd name="T26" fmla="*/ 16 w 36"/>
                  <a:gd name="T27" fmla="*/ 2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52">
                    <a:moveTo>
                      <a:pt x="9" y="29"/>
                    </a:moveTo>
                    <a:cubicBezTo>
                      <a:pt x="9" y="29"/>
                      <a:pt x="9" y="29"/>
                      <a:pt x="9" y="2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2" y="35"/>
                      <a:pt x="22" y="33"/>
                      <a:pt x="22" y="32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0" y="26"/>
                      <a:pt x="9" y="27"/>
                      <a:pt x="9" y="29"/>
                    </a:cubicBezTo>
                    <a:close/>
                    <a:moveTo>
                      <a:pt x="16" y="27"/>
                    </a:moveTo>
                    <a:cubicBezTo>
                      <a:pt x="17" y="27"/>
                      <a:pt x="19" y="28"/>
                      <a:pt x="19" y="30"/>
                    </a:cubicBezTo>
                    <a:cubicBezTo>
                      <a:pt x="19" y="32"/>
                      <a:pt x="17" y="33"/>
                      <a:pt x="16" y="33"/>
                    </a:cubicBezTo>
                    <a:cubicBezTo>
                      <a:pt x="14" y="33"/>
                      <a:pt x="13" y="32"/>
                      <a:pt x="13" y="30"/>
                    </a:cubicBezTo>
                    <a:cubicBezTo>
                      <a:pt x="13" y="28"/>
                      <a:pt x="14" y="27"/>
                      <a:pt x="16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auto">
              <a:xfrm>
                <a:off x="2090738" y="3179763"/>
                <a:ext cx="6350" cy="63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群組 22"/>
          <p:cNvGrpSpPr/>
          <p:nvPr/>
        </p:nvGrpSpPr>
        <p:grpSpPr>
          <a:xfrm>
            <a:off x="8317210" y="494995"/>
            <a:ext cx="566948" cy="548032"/>
            <a:chOff x="6151120" y="3168226"/>
            <a:chExt cx="566948" cy="548032"/>
          </a:xfrm>
        </p:grpSpPr>
        <p:sp>
          <p:nvSpPr>
            <p:cNvPr id="14" name="Rounded Rectangle 13"/>
            <p:cNvSpPr/>
            <p:nvPr/>
          </p:nvSpPr>
          <p:spPr>
            <a:xfrm>
              <a:off x="6151120" y="3168226"/>
              <a:ext cx="566948" cy="54803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3" name="Group 22"/>
            <p:cNvGrpSpPr/>
            <p:nvPr/>
          </p:nvGrpSpPr>
          <p:grpSpPr>
            <a:xfrm>
              <a:off x="6266131" y="3309051"/>
              <a:ext cx="320923" cy="309183"/>
              <a:chOff x="4616450" y="1549401"/>
              <a:chExt cx="215900" cy="207963"/>
            </a:xfrm>
            <a:solidFill>
              <a:schemeClr val="bg1"/>
            </a:solidFill>
          </p:grpSpPr>
          <p:sp>
            <p:nvSpPr>
              <p:cNvPr id="24" name="Freeform 6"/>
              <p:cNvSpPr>
                <a:spLocks noEditPoints="1"/>
              </p:cNvSpPr>
              <p:nvPr/>
            </p:nvSpPr>
            <p:spPr bwMode="auto">
              <a:xfrm>
                <a:off x="4616450" y="1549401"/>
                <a:ext cx="215900" cy="207963"/>
              </a:xfrm>
              <a:custGeom>
                <a:avLst/>
                <a:gdLst>
                  <a:gd name="T0" fmla="*/ 124 w 133"/>
                  <a:gd name="T1" fmla="*/ 0 h 127"/>
                  <a:gd name="T2" fmla="*/ 9 w 133"/>
                  <a:gd name="T3" fmla="*/ 0 h 127"/>
                  <a:gd name="T4" fmla="*/ 0 w 133"/>
                  <a:gd name="T5" fmla="*/ 9 h 127"/>
                  <a:gd name="T6" fmla="*/ 0 w 133"/>
                  <a:gd name="T7" fmla="*/ 91 h 127"/>
                  <a:gd name="T8" fmla="*/ 9 w 133"/>
                  <a:gd name="T9" fmla="*/ 100 h 127"/>
                  <a:gd name="T10" fmla="*/ 53 w 133"/>
                  <a:gd name="T11" fmla="*/ 100 h 127"/>
                  <a:gd name="T12" fmla="*/ 39 w 133"/>
                  <a:gd name="T13" fmla="*/ 118 h 127"/>
                  <a:gd name="T14" fmla="*/ 39 w 133"/>
                  <a:gd name="T15" fmla="*/ 127 h 127"/>
                  <a:gd name="T16" fmla="*/ 53 w 133"/>
                  <a:gd name="T17" fmla="*/ 127 h 127"/>
                  <a:gd name="T18" fmla="*/ 80 w 133"/>
                  <a:gd name="T19" fmla="*/ 127 h 127"/>
                  <a:gd name="T20" fmla="*/ 93 w 133"/>
                  <a:gd name="T21" fmla="*/ 127 h 127"/>
                  <a:gd name="T22" fmla="*/ 93 w 133"/>
                  <a:gd name="T23" fmla="*/ 118 h 127"/>
                  <a:gd name="T24" fmla="*/ 80 w 133"/>
                  <a:gd name="T25" fmla="*/ 100 h 127"/>
                  <a:gd name="T26" fmla="*/ 124 w 133"/>
                  <a:gd name="T27" fmla="*/ 100 h 127"/>
                  <a:gd name="T28" fmla="*/ 133 w 133"/>
                  <a:gd name="T29" fmla="*/ 91 h 127"/>
                  <a:gd name="T30" fmla="*/ 133 w 133"/>
                  <a:gd name="T31" fmla="*/ 9 h 127"/>
                  <a:gd name="T32" fmla="*/ 124 w 133"/>
                  <a:gd name="T33" fmla="*/ 0 h 127"/>
                  <a:gd name="T34" fmla="*/ 59 w 133"/>
                  <a:gd name="T35" fmla="*/ 89 h 127"/>
                  <a:gd name="T36" fmla="*/ 67 w 133"/>
                  <a:gd name="T37" fmla="*/ 82 h 127"/>
                  <a:gd name="T38" fmla="*/ 75 w 133"/>
                  <a:gd name="T39" fmla="*/ 89 h 127"/>
                  <a:gd name="T40" fmla="*/ 67 w 133"/>
                  <a:gd name="T41" fmla="*/ 97 h 127"/>
                  <a:gd name="T42" fmla="*/ 59 w 133"/>
                  <a:gd name="T43" fmla="*/ 89 h 127"/>
                  <a:gd name="T44" fmla="*/ 123 w 133"/>
                  <a:gd name="T45" fmla="*/ 79 h 127"/>
                  <a:gd name="T46" fmla="*/ 9 w 133"/>
                  <a:gd name="T47" fmla="*/ 79 h 127"/>
                  <a:gd name="T48" fmla="*/ 9 w 133"/>
                  <a:gd name="T49" fmla="*/ 10 h 127"/>
                  <a:gd name="T50" fmla="*/ 123 w 133"/>
                  <a:gd name="T51" fmla="*/ 10 h 127"/>
                  <a:gd name="T52" fmla="*/ 123 w 133"/>
                  <a:gd name="T53" fmla="*/ 79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3" h="127">
                    <a:moveTo>
                      <a:pt x="124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6"/>
                      <a:pt x="4" y="100"/>
                      <a:pt x="9" y="100"/>
                    </a:cubicBezTo>
                    <a:cubicBezTo>
                      <a:pt x="53" y="100"/>
                      <a:pt x="53" y="100"/>
                      <a:pt x="53" y="100"/>
                    </a:cubicBezTo>
                    <a:cubicBezTo>
                      <a:pt x="53" y="100"/>
                      <a:pt x="55" y="118"/>
                      <a:pt x="39" y="118"/>
                    </a:cubicBezTo>
                    <a:cubicBezTo>
                      <a:pt x="39" y="127"/>
                      <a:pt x="39" y="127"/>
                      <a:pt x="39" y="127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80" y="127"/>
                      <a:pt x="80" y="127"/>
                      <a:pt x="80" y="127"/>
                    </a:cubicBezTo>
                    <a:cubicBezTo>
                      <a:pt x="93" y="127"/>
                      <a:pt x="93" y="127"/>
                      <a:pt x="93" y="127"/>
                    </a:cubicBezTo>
                    <a:cubicBezTo>
                      <a:pt x="93" y="118"/>
                      <a:pt x="93" y="118"/>
                      <a:pt x="93" y="118"/>
                    </a:cubicBezTo>
                    <a:cubicBezTo>
                      <a:pt x="77" y="118"/>
                      <a:pt x="80" y="100"/>
                      <a:pt x="80" y="100"/>
                    </a:cubicBezTo>
                    <a:cubicBezTo>
                      <a:pt x="124" y="100"/>
                      <a:pt x="124" y="100"/>
                      <a:pt x="124" y="100"/>
                    </a:cubicBezTo>
                    <a:cubicBezTo>
                      <a:pt x="129" y="100"/>
                      <a:pt x="133" y="96"/>
                      <a:pt x="133" y="91"/>
                    </a:cubicBezTo>
                    <a:cubicBezTo>
                      <a:pt x="133" y="9"/>
                      <a:pt x="133" y="9"/>
                      <a:pt x="133" y="9"/>
                    </a:cubicBezTo>
                    <a:cubicBezTo>
                      <a:pt x="133" y="4"/>
                      <a:pt x="129" y="0"/>
                      <a:pt x="124" y="0"/>
                    </a:cubicBezTo>
                    <a:close/>
                    <a:moveTo>
                      <a:pt x="59" y="89"/>
                    </a:moveTo>
                    <a:cubicBezTo>
                      <a:pt x="59" y="85"/>
                      <a:pt x="63" y="82"/>
                      <a:pt x="67" y="82"/>
                    </a:cubicBezTo>
                    <a:cubicBezTo>
                      <a:pt x="71" y="82"/>
                      <a:pt x="75" y="85"/>
                      <a:pt x="75" y="89"/>
                    </a:cubicBezTo>
                    <a:cubicBezTo>
                      <a:pt x="75" y="93"/>
                      <a:pt x="71" y="97"/>
                      <a:pt x="67" y="97"/>
                    </a:cubicBezTo>
                    <a:cubicBezTo>
                      <a:pt x="63" y="97"/>
                      <a:pt x="59" y="93"/>
                      <a:pt x="59" y="89"/>
                    </a:cubicBezTo>
                    <a:close/>
                    <a:moveTo>
                      <a:pt x="123" y="79"/>
                    </a:moveTo>
                    <a:cubicBezTo>
                      <a:pt x="9" y="79"/>
                      <a:pt x="9" y="79"/>
                      <a:pt x="9" y="7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23" y="10"/>
                      <a:pt x="123" y="10"/>
                      <a:pt x="123" y="10"/>
                    </a:cubicBezTo>
                    <a:lnTo>
                      <a:pt x="123" y="7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" name="Oval 7"/>
              <p:cNvSpPr>
                <a:spLocks noChangeArrowheads="1"/>
              </p:cNvSpPr>
              <p:nvPr/>
            </p:nvSpPr>
            <p:spPr bwMode="auto">
              <a:xfrm>
                <a:off x="4718050" y="1685926"/>
                <a:ext cx="15875" cy="1746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群組 5"/>
          <p:cNvGrpSpPr/>
          <p:nvPr/>
        </p:nvGrpSpPr>
        <p:grpSpPr>
          <a:xfrm>
            <a:off x="6445002" y="316726"/>
            <a:ext cx="566948" cy="548032"/>
            <a:chOff x="2445360" y="3168226"/>
            <a:chExt cx="566948" cy="548032"/>
          </a:xfrm>
        </p:grpSpPr>
        <p:sp>
          <p:nvSpPr>
            <p:cNvPr id="18" name="Rounded Rectangle 17"/>
            <p:cNvSpPr/>
            <p:nvPr/>
          </p:nvSpPr>
          <p:spPr>
            <a:xfrm>
              <a:off x="2445360" y="3168226"/>
              <a:ext cx="566948" cy="54803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Freeform 59"/>
            <p:cNvSpPr>
              <a:spLocks noEditPoints="1"/>
            </p:cNvSpPr>
            <p:nvPr/>
          </p:nvSpPr>
          <p:spPr bwMode="auto">
            <a:xfrm>
              <a:off x="2581757" y="3244026"/>
              <a:ext cx="278982" cy="374208"/>
            </a:xfrm>
            <a:custGeom>
              <a:avLst/>
              <a:gdLst>
                <a:gd name="T0" fmla="*/ 108 w 108"/>
                <a:gd name="T1" fmla="*/ 145 h 145"/>
                <a:gd name="T2" fmla="*/ 0 w 108"/>
                <a:gd name="T3" fmla="*/ 145 h 145"/>
                <a:gd name="T4" fmla="*/ 0 w 108"/>
                <a:gd name="T5" fmla="*/ 135 h 145"/>
                <a:gd name="T6" fmla="*/ 13 w 108"/>
                <a:gd name="T7" fmla="*/ 124 h 145"/>
                <a:gd name="T8" fmla="*/ 96 w 108"/>
                <a:gd name="T9" fmla="*/ 124 h 145"/>
                <a:gd name="T10" fmla="*/ 108 w 108"/>
                <a:gd name="T11" fmla="*/ 135 h 145"/>
                <a:gd name="T12" fmla="*/ 108 w 108"/>
                <a:gd name="T13" fmla="*/ 145 h 145"/>
                <a:gd name="T14" fmla="*/ 16 w 108"/>
                <a:gd name="T15" fmla="*/ 116 h 145"/>
                <a:gd name="T16" fmla="*/ 24 w 108"/>
                <a:gd name="T17" fmla="*/ 91 h 145"/>
                <a:gd name="T18" fmla="*/ 85 w 108"/>
                <a:gd name="T19" fmla="*/ 91 h 145"/>
                <a:gd name="T20" fmla="*/ 93 w 108"/>
                <a:gd name="T21" fmla="*/ 116 h 145"/>
                <a:gd name="T22" fmla="*/ 16 w 108"/>
                <a:gd name="T23" fmla="*/ 116 h 145"/>
                <a:gd name="T24" fmla="*/ 28 w 108"/>
                <a:gd name="T25" fmla="*/ 76 h 145"/>
                <a:gd name="T26" fmla="*/ 36 w 108"/>
                <a:gd name="T27" fmla="*/ 51 h 145"/>
                <a:gd name="T28" fmla="*/ 72 w 108"/>
                <a:gd name="T29" fmla="*/ 51 h 145"/>
                <a:gd name="T30" fmla="*/ 80 w 108"/>
                <a:gd name="T31" fmla="*/ 76 h 145"/>
                <a:gd name="T32" fmla="*/ 28 w 108"/>
                <a:gd name="T33" fmla="*/ 76 h 145"/>
                <a:gd name="T34" fmla="*/ 49 w 108"/>
                <a:gd name="T35" fmla="*/ 12 h 145"/>
                <a:gd name="T36" fmla="*/ 60 w 108"/>
                <a:gd name="T37" fmla="*/ 12 h 145"/>
                <a:gd name="T38" fmla="*/ 68 w 108"/>
                <a:gd name="T39" fmla="*/ 36 h 145"/>
                <a:gd name="T40" fmla="*/ 41 w 108"/>
                <a:gd name="T41" fmla="*/ 36 h 145"/>
                <a:gd name="T42" fmla="*/ 49 w 108"/>
                <a:gd name="T43" fmla="*/ 1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" h="145">
                  <a:moveTo>
                    <a:pt x="108" y="145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108" y="135"/>
                    <a:pt x="108" y="135"/>
                    <a:pt x="108" y="135"/>
                  </a:cubicBezTo>
                  <a:lnTo>
                    <a:pt x="108" y="145"/>
                  </a:lnTo>
                  <a:close/>
                  <a:moveTo>
                    <a:pt x="16" y="116"/>
                  </a:moveTo>
                  <a:cubicBezTo>
                    <a:pt x="24" y="91"/>
                    <a:pt x="24" y="91"/>
                    <a:pt x="24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93" y="116"/>
                    <a:pt x="93" y="116"/>
                    <a:pt x="93" y="116"/>
                  </a:cubicBezTo>
                  <a:lnTo>
                    <a:pt x="16" y="116"/>
                  </a:lnTo>
                  <a:close/>
                  <a:moveTo>
                    <a:pt x="28" y="76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80" y="76"/>
                    <a:pt x="80" y="76"/>
                    <a:pt x="80" y="76"/>
                  </a:cubicBezTo>
                  <a:lnTo>
                    <a:pt x="28" y="76"/>
                  </a:lnTo>
                  <a:close/>
                  <a:moveTo>
                    <a:pt x="49" y="12"/>
                  </a:moveTo>
                  <a:cubicBezTo>
                    <a:pt x="49" y="12"/>
                    <a:pt x="54" y="0"/>
                    <a:pt x="60" y="12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41" y="36"/>
                    <a:pt x="41" y="36"/>
                    <a:pt x="41" y="36"/>
                  </a:cubicBezTo>
                  <a:lnTo>
                    <a:pt x="49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9405" tIns="39703" rIns="79405" bIns="39703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32" name="矩形 31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dirty="0">
                  <a:solidFill>
                    <a:schemeClr val="tx1"/>
                  </a:solidFill>
                  <a:latin typeface="+mj-ea"/>
                  <a:ea typeface="+mj-ea"/>
                </a:rPr>
                <a:t>【</a:t>
              </a:r>
              <a:r>
                <a:rPr lang="zh-TW" altLang="en-US" dirty="0">
                  <a:solidFill>
                    <a:schemeClr val="tx1"/>
                  </a:solidFill>
                  <a:latin typeface="+mj-ea"/>
                  <a:ea typeface="+mj-ea"/>
                  <a:hlinkClick r:id="rId2"/>
                </a:rPr>
                <a:t>大學</a:t>
              </a:r>
              <a:r>
                <a:rPr lang="en-US" altLang="zh-TW" dirty="0">
                  <a:solidFill>
                    <a:schemeClr val="tx1"/>
                  </a:solidFill>
                  <a:latin typeface="+mj-ea"/>
                  <a:ea typeface="+mj-ea"/>
                </a:rPr>
                <a:t>】</a:t>
              </a:r>
              <a:r>
                <a:rPr lang="zh-TW" altLang="en-US" dirty="0" smtClean="0">
                  <a:solidFill>
                    <a:schemeClr val="tx1"/>
                  </a:solidFill>
                  <a:latin typeface="+mj-ea"/>
                  <a:ea typeface="+mj-ea"/>
                </a:rPr>
                <a:t>甄選入學個人申請</a:t>
              </a:r>
              <a:endParaRPr lang="zh-TW" altLang="en-US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圓角化同側角落矩形 32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6" name="矩形 35"/>
          <p:cNvSpPr/>
          <p:nvPr/>
        </p:nvSpPr>
        <p:spPr>
          <a:xfrm>
            <a:off x="2407135" y="1492424"/>
            <a:ext cx="576064" cy="11521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/>
          <p:cNvSpPr/>
          <p:nvPr/>
        </p:nvSpPr>
        <p:spPr>
          <a:xfrm>
            <a:off x="2983198" y="1492424"/>
            <a:ext cx="427095" cy="11521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0" y="91636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AE1233"/>
                </a:solidFill>
                <a:latin typeface="+mn-ea"/>
                <a:ea typeface="+mn-ea"/>
              </a:rPr>
              <a:t>第一階段</a:t>
            </a:r>
            <a:endParaRPr lang="zh-TW" altLang="en-US" dirty="0">
              <a:solidFill>
                <a:srgbClr val="AE1233"/>
              </a:solidFill>
              <a:latin typeface="+mn-ea"/>
              <a:ea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70980" y="4341808"/>
            <a:ext cx="2062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說明一：招生名額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170980" y="4341808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說明二：預計進入第二階段甄試人數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170980" y="4341808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說明三：線上審查資料繳交截止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170980" y="4341808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說明四：第二階段甄試日期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170980" y="4341808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</a:t>
            </a:r>
            <a:r>
              <a:rPr lang="zh-TW" altLang="en-US" dirty="0">
                <a:latin typeface="+mn-ea"/>
                <a:ea typeface="+mn-ea"/>
              </a:rPr>
              <a:t>五</a:t>
            </a:r>
            <a:r>
              <a:rPr lang="zh-TW" altLang="en-US" dirty="0" smtClean="0">
                <a:latin typeface="+mn-ea"/>
                <a:ea typeface="+mn-ea"/>
              </a:rPr>
              <a:t>：第一階段人數篩</a:t>
            </a:r>
            <a:r>
              <a:rPr lang="zh-TW" altLang="en-US" dirty="0">
                <a:latin typeface="+mn-ea"/>
                <a:ea typeface="+mn-ea"/>
              </a:rPr>
              <a:t>選</a:t>
            </a:r>
          </a:p>
        </p:txBody>
      </p:sp>
      <p:sp>
        <p:nvSpPr>
          <p:cNvPr id="47" name="文字方塊 46"/>
          <p:cNvSpPr txBox="1"/>
          <p:nvPr/>
        </p:nvSpPr>
        <p:spPr>
          <a:xfrm>
            <a:off x="170980" y="4341808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說明六：第一階段人數「超額」篩選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1041147" y="1903292"/>
            <a:ext cx="920284" cy="1405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48"/>
          <p:cNvSpPr/>
          <p:nvPr/>
        </p:nvSpPr>
        <p:spPr>
          <a:xfrm>
            <a:off x="1040859" y="2150887"/>
            <a:ext cx="920572" cy="12319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6" y="1255136"/>
            <a:ext cx="9145588" cy="2986041"/>
          </a:xfrm>
          <a:prstGeom prst="rect">
            <a:avLst/>
          </a:prstGeom>
        </p:spPr>
      </p:pic>
      <p:sp>
        <p:nvSpPr>
          <p:cNvPr id="52" name="文字方塊 51"/>
          <p:cNvSpPr txBox="1"/>
          <p:nvPr/>
        </p:nvSpPr>
        <p:spPr>
          <a:xfrm>
            <a:off x="4212754" y="2238637"/>
            <a:ext cx="4708433" cy="523220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例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：檢定要過了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!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才能報名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!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4212755" y="2238637"/>
            <a:ext cx="4708433" cy="2523768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例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：招生名額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18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名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，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/>
            </a:r>
            <a:b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</a:b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       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報名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人數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有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1000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名。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>
              <a:spcAft>
                <a:spcPts val="300"/>
              </a:spcAft>
              <a:defRPr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800100" lvl="1" indent="-342900">
              <a:spcAft>
                <a:spcPts val="300"/>
              </a:spcAft>
              <a:buFont typeface="Wingdings" pitchFamily="2" charset="2"/>
              <a:buAutoNum type="circleNumWdWhitePlain"/>
              <a:defRPr/>
            </a:pP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18*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6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＝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108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人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國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+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英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+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數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)</a:t>
            </a:r>
          </a:p>
          <a:p>
            <a:pPr marL="800100" lvl="1" indent="-342900">
              <a:spcAft>
                <a:spcPts val="300"/>
              </a:spcAft>
              <a:buFont typeface="Wingdings" pitchFamily="2" charset="2"/>
              <a:buAutoNum type="circleNumWdWhitePlain"/>
              <a:defRPr/>
            </a:pP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18*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4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＝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72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人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國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)</a:t>
            </a:r>
            <a:endParaRPr lang="en-US" altLang="zh-TW"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800100" lvl="1" indent="-342900">
              <a:spcAft>
                <a:spcPts val="300"/>
              </a:spcAft>
              <a:buFont typeface="Wingdings" pitchFamily="2" charset="2"/>
              <a:buAutoNum type="circleNumWdWhitePlain"/>
              <a:defRPr/>
            </a:pP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18*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3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＝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54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人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(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英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+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數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)</a:t>
            </a:r>
            <a:endPara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2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29" grpId="0" animBg="1"/>
      <p:bldP spid="29" grpId="1" animBg="1"/>
      <p:bldP spid="31" grpId="0" animBg="1"/>
      <p:bldP spid="31" grpId="1" animBg="1"/>
      <p:bldP spid="35" grpId="0" animBg="1"/>
      <p:bldP spid="35" grpId="1" animBg="1"/>
      <p:bldP spid="37" grpId="0" animBg="1"/>
      <p:bldP spid="37" grpId="1" animBg="1"/>
      <p:bldP spid="46" grpId="0" animBg="1"/>
      <p:bldP spid="36" grpId="0" animBg="1"/>
      <p:bldP spid="41" grpId="0" animBg="1"/>
      <p:bldP spid="5" grpId="0"/>
      <p:bldP spid="5" grpId="1"/>
      <p:bldP spid="39" grpId="0"/>
      <p:bldP spid="39" grpId="1"/>
      <p:bldP spid="40" grpId="0"/>
      <p:bldP spid="40" grpId="1"/>
      <p:bldP spid="43" grpId="0"/>
      <p:bldP spid="43" grpId="1"/>
      <p:bldP spid="45" grpId="0"/>
      <p:bldP spid="45" grpId="1"/>
      <p:bldP spid="47" grpId="0"/>
      <p:bldP spid="48" grpId="0" animBg="1"/>
      <p:bldP spid="49" grpId="0" animBg="1"/>
      <p:bldP spid="52" grpId="0" animBg="1"/>
      <p:bldP spid="52" grpId="1" animBg="1"/>
      <p:bldP spid="50" grpId="0" animBg="1"/>
      <p:bldP spid="5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3410293" y="1265026"/>
            <a:ext cx="5699005" cy="1379526"/>
          </a:xfrm>
          <a:prstGeom prst="rect">
            <a:avLst/>
          </a:prstGeom>
          <a:solidFill>
            <a:srgbClr val="D1FF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4932834" y="122218"/>
            <a:ext cx="566948" cy="548032"/>
            <a:chOff x="6151120" y="2360825"/>
            <a:chExt cx="566948" cy="548032"/>
          </a:xfrm>
        </p:grpSpPr>
        <p:sp>
          <p:nvSpPr>
            <p:cNvPr id="13" name="Rounded Rectangle 12"/>
            <p:cNvSpPr/>
            <p:nvPr/>
          </p:nvSpPr>
          <p:spPr>
            <a:xfrm>
              <a:off x="6151120" y="2360825"/>
              <a:ext cx="566948" cy="54803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" name="Group 18"/>
            <p:cNvGrpSpPr/>
            <p:nvPr/>
          </p:nvGrpSpPr>
          <p:grpSpPr>
            <a:xfrm>
              <a:off x="6239933" y="2442600"/>
              <a:ext cx="389321" cy="386729"/>
              <a:chOff x="1979613" y="3067051"/>
              <a:chExt cx="231775" cy="230188"/>
            </a:xfrm>
            <a:solidFill>
              <a:schemeClr val="bg1"/>
            </a:solidFill>
          </p:grpSpPr>
          <p:sp>
            <p:nvSpPr>
              <p:cNvPr id="20" name="Freeform 38"/>
              <p:cNvSpPr>
                <a:spLocks noEditPoints="1"/>
              </p:cNvSpPr>
              <p:nvPr/>
            </p:nvSpPr>
            <p:spPr bwMode="auto">
              <a:xfrm>
                <a:off x="1979613" y="3067051"/>
                <a:ext cx="231775" cy="230188"/>
              </a:xfrm>
              <a:custGeom>
                <a:avLst/>
                <a:gdLst>
                  <a:gd name="T0" fmla="*/ 61 w 122"/>
                  <a:gd name="T1" fmla="*/ 0 h 122"/>
                  <a:gd name="T2" fmla="*/ 0 w 122"/>
                  <a:gd name="T3" fmla="*/ 61 h 122"/>
                  <a:gd name="T4" fmla="*/ 61 w 122"/>
                  <a:gd name="T5" fmla="*/ 122 h 122"/>
                  <a:gd name="T6" fmla="*/ 122 w 122"/>
                  <a:gd name="T7" fmla="*/ 61 h 122"/>
                  <a:gd name="T8" fmla="*/ 61 w 122"/>
                  <a:gd name="T9" fmla="*/ 0 h 122"/>
                  <a:gd name="T10" fmla="*/ 64 w 122"/>
                  <a:gd name="T11" fmla="*/ 109 h 122"/>
                  <a:gd name="T12" fmla="*/ 64 w 122"/>
                  <a:gd name="T13" fmla="*/ 102 h 122"/>
                  <a:gd name="T14" fmla="*/ 57 w 122"/>
                  <a:gd name="T15" fmla="*/ 102 h 122"/>
                  <a:gd name="T16" fmla="*/ 57 w 122"/>
                  <a:gd name="T17" fmla="*/ 109 h 122"/>
                  <a:gd name="T18" fmla="*/ 29 w 122"/>
                  <a:gd name="T19" fmla="*/ 97 h 122"/>
                  <a:gd name="T20" fmla="*/ 28 w 122"/>
                  <a:gd name="T21" fmla="*/ 97 h 122"/>
                  <a:gd name="T22" fmla="*/ 27 w 122"/>
                  <a:gd name="T23" fmla="*/ 95 h 122"/>
                  <a:gd name="T24" fmla="*/ 25 w 122"/>
                  <a:gd name="T25" fmla="*/ 93 h 122"/>
                  <a:gd name="T26" fmla="*/ 24 w 122"/>
                  <a:gd name="T27" fmla="*/ 93 h 122"/>
                  <a:gd name="T28" fmla="*/ 13 w 122"/>
                  <a:gd name="T29" fmla="*/ 65 h 122"/>
                  <a:gd name="T30" fmla="*/ 20 w 122"/>
                  <a:gd name="T31" fmla="*/ 65 h 122"/>
                  <a:gd name="T32" fmla="*/ 20 w 122"/>
                  <a:gd name="T33" fmla="*/ 58 h 122"/>
                  <a:gd name="T34" fmla="*/ 13 w 122"/>
                  <a:gd name="T35" fmla="*/ 58 h 122"/>
                  <a:gd name="T36" fmla="*/ 57 w 122"/>
                  <a:gd name="T37" fmla="*/ 13 h 122"/>
                  <a:gd name="T38" fmla="*/ 57 w 122"/>
                  <a:gd name="T39" fmla="*/ 20 h 122"/>
                  <a:gd name="T40" fmla="*/ 64 w 122"/>
                  <a:gd name="T41" fmla="*/ 20 h 122"/>
                  <a:gd name="T42" fmla="*/ 64 w 122"/>
                  <a:gd name="T43" fmla="*/ 13 h 122"/>
                  <a:gd name="T44" fmla="*/ 83 w 122"/>
                  <a:gd name="T45" fmla="*/ 18 h 122"/>
                  <a:gd name="T46" fmla="*/ 83 w 122"/>
                  <a:gd name="T47" fmla="*/ 19 h 122"/>
                  <a:gd name="T48" fmla="*/ 86 w 122"/>
                  <a:gd name="T49" fmla="*/ 21 h 122"/>
                  <a:gd name="T50" fmla="*/ 87 w 122"/>
                  <a:gd name="T51" fmla="*/ 21 h 122"/>
                  <a:gd name="T52" fmla="*/ 90 w 122"/>
                  <a:gd name="T53" fmla="*/ 23 h 122"/>
                  <a:gd name="T54" fmla="*/ 91 w 122"/>
                  <a:gd name="T55" fmla="*/ 24 h 122"/>
                  <a:gd name="T56" fmla="*/ 93 w 122"/>
                  <a:gd name="T57" fmla="*/ 26 h 122"/>
                  <a:gd name="T58" fmla="*/ 94 w 122"/>
                  <a:gd name="T59" fmla="*/ 27 h 122"/>
                  <a:gd name="T60" fmla="*/ 96 w 122"/>
                  <a:gd name="T61" fmla="*/ 29 h 122"/>
                  <a:gd name="T62" fmla="*/ 98 w 122"/>
                  <a:gd name="T63" fmla="*/ 31 h 122"/>
                  <a:gd name="T64" fmla="*/ 99 w 122"/>
                  <a:gd name="T65" fmla="*/ 32 h 122"/>
                  <a:gd name="T66" fmla="*/ 101 w 122"/>
                  <a:gd name="T67" fmla="*/ 35 h 122"/>
                  <a:gd name="T68" fmla="*/ 101 w 122"/>
                  <a:gd name="T69" fmla="*/ 36 h 122"/>
                  <a:gd name="T70" fmla="*/ 103 w 122"/>
                  <a:gd name="T71" fmla="*/ 39 h 122"/>
                  <a:gd name="T72" fmla="*/ 103 w 122"/>
                  <a:gd name="T73" fmla="*/ 39 h 122"/>
                  <a:gd name="T74" fmla="*/ 108 w 122"/>
                  <a:gd name="T75" fmla="*/ 58 h 122"/>
                  <a:gd name="T76" fmla="*/ 102 w 122"/>
                  <a:gd name="T77" fmla="*/ 58 h 122"/>
                  <a:gd name="T78" fmla="*/ 102 w 122"/>
                  <a:gd name="T79" fmla="*/ 65 h 122"/>
                  <a:gd name="T80" fmla="*/ 108 w 122"/>
                  <a:gd name="T81" fmla="*/ 65 h 122"/>
                  <a:gd name="T82" fmla="*/ 64 w 122"/>
                  <a:gd name="T83" fmla="*/ 109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2" h="122">
                    <a:moveTo>
                      <a:pt x="61" y="0"/>
                    </a:moveTo>
                    <a:cubicBezTo>
                      <a:pt x="27" y="0"/>
                      <a:pt x="0" y="27"/>
                      <a:pt x="0" y="61"/>
                    </a:cubicBezTo>
                    <a:cubicBezTo>
                      <a:pt x="0" y="95"/>
                      <a:pt x="27" y="122"/>
                      <a:pt x="61" y="122"/>
                    </a:cubicBezTo>
                    <a:cubicBezTo>
                      <a:pt x="94" y="122"/>
                      <a:pt x="122" y="95"/>
                      <a:pt x="122" y="61"/>
                    </a:cubicBezTo>
                    <a:cubicBezTo>
                      <a:pt x="122" y="27"/>
                      <a:pt x="94" y="0"/>
                      <a:pt x="61" y="0"/>
                    </a:cubicBezTo>
                    <a:close/>
                    <a:moveTo>
                      <a:pt x="64" y="109"/>
                    </a:moveTo>
                    <a:cubicBezTo>
                      <a:pt x="64" y="102"/>
                      <a:pt x="64" y="102"/>
                      <a:pt x="64" y="102"/>
                    </a:cubicBezTo>
                    <a:cubicBezTo>
                      <a:pt x="57" y="102"/>
                      <a:pt x="57" y="102"/>
                      <a:pt x="57" y="102"/>
                    </a:cubicBezTo>
                    <a:cubicBezTo>
                      <a:pt x="57" y="109"/>
                      <a:pt x="57" y="109"/>
                      <a:pt x="57" y="109"/>
                    </a:cubicBezTo>
                    <a:cubicBezTo>
                      <a:pt x="46" y="108"/>
                      <a:pt x="37" y="104"/>
                      <a:pt x="29" y="97"/>
                    </a:cubicBezTo>
                    <a:cubicBezTo>
                      <a:pt x="29" y="97"/>
                      <a:pt x="29" y="97"/>
                      <a:pt x="28" y="97"/>
                    </a:cubicBezTo>
                    <a:cubicBezTo>
                      <a:pt x="28" y="96"/>
                      <a:pt x="27" y="96"/>
                      <a:pt x="27" y="95"/>
                    </a:cubicBezTo>
                    <a:cubicBezTo>
                      <a:pt x="26" y="95"/>
                      <a:pt x="25" y="94"/>
                      <a:pt x="25" y="93"/>
                    </a:cubicBezTo>
                    <a:cubicBezTo>
                      <a:pt x="25" y="93"/>
                      <a:pt x="25" y="93"/>
                      <a:pt x="24" y="93"/>
                    </a:cubicBezTo>
                    <a:cubicBezTo>
                      <a:pt x="18" y="85"/>
                      <a:pt x="13" y="75"/>
                      <a:pt x="13" y="65"/>
                    </a:cubicBezTo>
                    <a:cubicBezTo>
                      <a:pt x="20" y="65"/>
                      <a:pt x="20" y="65"/>
                      <a:pt x="20" y="65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5" y="34"/>
                      <a:pt x="33" y="15"/>
                      <a:pt x="57" y="13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4" y="13"/>
                      <a:pt x="64" y="13"/>
                      <a:pt x="64" y="13"/>
                    </a:cubicBezTo>
                    <a:cubicBezTo>
                      <a:pt x="71" y="14"/>
                      <a:pt x="77" y="16"/>
                      <a:pt x="83" y="18"/>
                    </a:cubicBezTo>
                    <a:cubicBezTo>
                      <a:pt x="83" y="19"/>
                      <a:pt x="83" y="19"/>
                      <a:pt x="83" y="19"/>
                    </a:cubicBezTo>
                    <a:cubicBezTo>
                      <a:pt x="84" y="19"/>
                      <a:pt x="85" y="20"/>
                      <a:pt x="86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8" y="22"/>
                      <a:pt x="89" y="22"/>
                      <a:pt x="90" y="23"/>
                    </a:cubicBezTo>
                    <a:cubicBezTo>
                      <a:pt x="90" y="23"/>
                      <a:pt x="91" y="24"/>
                      <a:pt x="91" y="24"/>
                    </a:cubicBezTo>
                    <a:cubicBezTo>
                      <a:pt x="92" y="25"/>
                      <a:pt x="92" y="25"/>
                      <a:pt x="93" y="26"/>
                    </a:cubicBezTo>
                    <a:cubicBezTo>
                      <a:pt x="94" y="26"/>
                      <a:pt x="94" y="27"/>
                      <a:pt x="94" y="27"/>
                    </a:cubicBezTo>
                    <a:cubicBezTo>
                      <a:pt x="95" y="28"/>
                      <a:pt x="96" y="28"/>
                      <a:pt x="96" y="29"/>
                    </a:cubicBezTo>
                    <a:cubicBezTo>
                      <a:pt x="97" y="29"/>
                      <a:pt x="97" y="30"/>
                      <a:pt x="98" y="31"/>
                    </a:cubicBezTo>
                    <a:cubicBezTo>
                      <a:pt x="98" y="31"/>
                      <a:pt x="98" y="32"/>
                      <a:pt x="99" y="32"/>
                    </a:cubicBezTo>
                    <a:cubicBezTo>
                      <a:pt x="99" y="33"/>
                      <a:pt x="100" y="34"/>
                      <a:pt x="101" y="35"/>
                    </a:cubicBezTo>
                    <a:cubicBezTo>
                      <a:pt x="101" y="35"/>
                      <a:pt x="101" y="35"/>
                      <a:pt x="101" y="36"/>
                    </a:cubicBezTo>
                    <a:cubicBezTo>
                      <a:pt x="102" y="37"/>
                      <a:pt x="103" y="38"/>
                      <a:pt x="103" y="39"/>
                    </a:cubicBezTo>
                    <a:cubicBezTo>
                      <a:pt x="103" y="39"/>
                      <a:pt x="103" y="39"/>
                      <a:pt x="103" y="39"/>
                    </a:cubicBezTo>
                    <a:cubicBezTo>
                      <a:pt x="106" y="45"/>
                      <a:pt x="108" y="51"/>
                      <a:pt x="108" y="58"/>
                    </a:cubicBezTo>
                    <a:cubicBezTo>
                      <a:pt x="102" y="58"/>
                      <a:pt x="102" y="58"/>
                      <a:pt x="102" y="58"/>
                    </a:cubicBezTo>
                    <a:cubicBezTo>
                      <a:pt x="102" y="65"/>
                      <a:pt x="102" y="65"/>
                      <a:pt x="102" y="65"/>
                    </a:cubicBezTo>
                    <a:cubicBezTo>
                      <a:pt x="108" y="65"/>
                      <a:pt x="108" y="65"/>
                      <a:pt x="108" y="65"/>
                    </a:cubicBezTo>
                    <a:cubicBezTo>
                      <a:pt x="107" y="88"/>
                      <a:pt x="88" y="107"/>
                      <a:pt x="64" y="10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" name="Freeform 39"/>
              <p:cNvSpPr>
                <a:spLocks noEditPoints="1"/>
              </p:cNvSpPr>
              <p:nvPr/>
            </p:nvSpPr>
            <p:spPr bwMode="auto">
              <a:xfrm>
                <a:off x="2063750" y="3125788"/>
                <a:ext cx="69850" cy="98425"/>
              </a:xfrm>
              <a:custGeom>
                <a:avLst/>
                <a:gdLst>
                  <a:gd name="T0" fmla="*/ 9 w 36"/>
                  <a:gd name="T1" fmla="*/ 29 h 52"/>
                  <a:gd name="T2" fmla="*/ 9 w 36"/>
                  <a:gd name="T3" fmla="*/ 29 h 52"/>
                  <a:gd name="T4" fmla="*/ 0 w 36"/>
                  <a:gd name="T5" fmla="*/ 52 h 52"/>
                  <a:gd name="T6" fmla="*/ 20 w 36"/>
                  <a:gd name="T7" fmla="*/ 36 h 52"/>
                  <a:gd name="T8" fmla="*/ 20 w 36"/>
                  <a:gd name="T9" fmla="*/ 36 h 52"/>
                  <a:gd name="T10" fmla="*/ 22 w 36"/>
                  <a:gd name="T11" fmla="*/ 32 h 52"/>
                  <a:gd name="T12" fmla="*/ 36 w 36"/>
                  <a:gd name="T13" fmla="*/ 0 h 52"/>
                  <a:gd name="T14" fmla="*/ 11 w 36"/>
                  <a:gd name="T15" fmla="*/ 25 h 52"/>
                  <a:gd name="T16" fmla="*/ 9 w 36"/>
                  <a:gd name="T17" fmla="*/ 29 h 52"/>
                  <a:gd name="T18" fmla="*/ 16 w 36"/>
                  <a:gd name="T19" fmla="*/ 27 h 52"/>
                  <a:gd name="T20" fmla="*/ 19 w 36"/>
                  <a:gd name="T21" fmla="*/ 30 h 52"/>
                  <a:gd name="T22" fmla="*/ 16 w 36"/>
                  <a:gd name="T23" fmla="*/ 33 h 52"/>
                  <a:gd name="T24" fmla="*/ 13 w 36"/>
                  <a:gd name="T25" fmla="*/ 30 h 52"/>
                  <a:gd name="T26" fmla="*/ 16 w 36"/>
                  <a:gd name="T27" fmla="*/ 2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52">
                    <a:moveTo>
                      <a:pt x="9" y="29"/>
                    </a:moveTo>
                    <a:cubicBezTo>
                      <a:pt x="9" y="29"/>
                      <a:pt x="9" y="29"/>
                      <a:pt x="9" y="2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2" y="35"/>
                      <a:pt x="22" y="33"/>
                      <a:pt x="22" y="32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0" y="26"/>
                      <a:pt x="9" y="27"/>
                      <a:pt x="9" y="29"/>
                    </a:cubicBezTo>
                    <a:close/>
                    <a:moveTo>
                      <a:pt x="16" y="27"/>
                    </a:moveTo>
                    <a:cubicBezTo>
                      <a:pt x="17" y="27"/>
                      <a:pt x="19" y="28"/>
                      <a:pt x="19" y="30"/>
                    </a:cubicBezTo>
                    <a:cubicBezTo>
                      <a:pt x="19" y="32"/>
                      <a:pt x="17" y="33"/>
                      <a:pt x="16" y="33"/>
                    </a:cubicBezTo>
                    <a:cubicBezTo>
                      <a:pt x="14" y="33"/>
                      <a:pt x="13" y="32"/>
                      <a:pt x="13" y="30"/>
                    </a:cubicBezTo>
                    <a:cubicBezTo>
                      <a:pt x="13" y="28"/>
                      <a:pt x="14" y="27"/>
                      <a:pt x="16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auto">
              <a:xfrm>
                <a:off x="2090738" y="3179763"/>
                <a:ext cx="6350" cy="63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群組 22"/>
          <p:cNvGrpSpPr/>
          <p:nvPr/>
        </p:nvGrpSpPr>
        <p:grpSpPr>
          <a:xfrm>
            <a:off x="8317210" y="494995"/>
            <a:ext cx="566948" cy="548032"/>
            <a:chOff x="6151120" y="3168226"/>
            <a:chExt cx="566948" cy="548032"/>
          </a:xfrm>
        </p:grpSpPr>
        <p:sp>
          <p:nvSpPr>
            <p:cNvPr id="14" name="Rounded Rectangle 13"/>
            <p:cNvSpPr/>
            <p:nvPr/>
          </p:nvSpPr>
          <p:spPr>
            <a:xfrm>
              <a:off x="6151120" y="3168226"/>
              <a:ext cx="566948" cy="54803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3" name="Group 22"/>
            <p:cNvGrpSpPr/>
            <p:nvPr/>
          </p:nvGrpSpPr>
          <p:grpSpPr>
            <a:xfrm>
              <a:off x="6266131" y="3309051"/>
              <a:ext cx="320923" cy="309183"/>
              <a:chOff x="4616450" y="1549401"/>
              <a:chExt cx="215900" cy="207963"/>
            </a:xfrm>
            <a:solidFill>
              <a:schemeClr val="bg1"/>
            </a:solidFill>
          </p:grpSpPr>
          <p:sp>
            <p:nvSpPr>
              <p:cNvPr id="24" name="Freeform 6"/>
              <p:cNvSpPr>
                <a:spLocks noEditPoints="1"/>
              </p:cNvSpPr>
              <p:nvPr/>
            </p:nvSpPr>
            <p:spPr bwMode="auto">
              <a:xfrm>
                <a:off x="4616450" y="1549401"/>
                <a:ext cx="215900" cy="207963"/>
              </a:xfrm>
              <a:custGeom>
                <a:avLst/>
                <a:gdLst>
                  <a:gd name="T0" fmla="*/ 124 w 133"/>
                  <a:gd name="T1" fmla="*/ 0 h 127"/>
                  <a:gd name="T2" fmla="*/ 9 w 133"/>
                  <a:gd name="T3" fmla="*/ 0 h 127"/>
                  <a:gd name="T4" fmla="*/ 0 w 133"/>
                  <a:gd name="T5" fmla="*/ 9 h 127"/>
                  <a:gd name="T6" fmla="*/ 0 w 133"/>
                  <a:gd name="T7" fmla="*/ 91 h 127"/>
                  <a:gd name="T8" fmla="*/ 9 w 133"/>
                  <a:gd name="T9" fmla="*/ 100 h 127"/>
                  <a:gd name="T10" fmla="*/ 53 w 133"/>
                  <a:gd name="T11" fmla="*/ 100 h 127"/>
                  <a:gd name="T12" fmla="*/ 39 w 133"/>
                  <a:gd name="T13" fmla="*/ 118 h 127"/>
                  <a:gd name="T14" fmla="*/ 39 w 133"/>
                  <a:gd name="T15" fmla="*/ 127 h 127"/>
                  <a:gd name="T16" fmla="*/ 53 w 133"/>
                  <a:gd name="T17" fmla="*/ 127 h 127"/>
                  <a:gd name="T18" fmla="*/ 80 w 133"/>
                  <a:gd name="T19" fmla="*/ 127 h 127"/>
                  <a:gd name="T20" fmla="*/ 93 w 133"/>
                  <a:gd name="T21" fmla="*/ 127 h 127"/>
                  <a:gd name="T22" fmla="*/ 93 w 133"/>
                  <a:gd name="T23" fmla="*/ 118 h 127"/>
                  <a:gd name="T24" fmla="*/ 80 w 133"/>
                  <a:gd name="T25" fmla="*/ 100 h 127"/>
                  <a:gd name="T26" fmla="*/ 124 w 133"/>
                  <a:gd name="T27" fmla="*/ 100 h 127"/>
                  <a:gd name="T28" fmla="*/ 133 w 133"/>
                  <a:gd name="T29" fmla="*/ 91 h 127"/>
                  <a:gd name="T30" fmla="*/ 133 w 133"/>
                  <a:gd name="T31" fmla="*/ 9 h 127"/>
                  <a:gd name="T32" fmla="*/ 124 w 133"/>
                  <a:gd name="T33" fmla="*/ 0 h 127"/>
                  <a:gd name="T34" fmla="*/ 59 w 133"/>
                  <a:gd name="T35" fmla="*/ 89 h 127"/>
                  <a:gd name="T36" fmla="*/ 67 w 133"/>
                  <a:gd name="T37" fmla="*/ 82 h 127"/>
                  <a:gd name="T38" fmla="*/ 75 w 133"/>
                  <a:gd name="T39" fmla="*/ 89 h 127"/>
                  <a:gd name="T40" fmla="*/ 67 w 133"/>
                  <a:gd name="T41" fmla="*/ 97 h 127"/>
                  <a:gd name="T42" fmla="*/ 59 w 133"/>
                  <a:gd name="T43" fmla="*/ 89 h 127"/>
                  <a:gd name="T44" fmla="*/ 123 w 133"/>
                  <a:gd name="T45" fmla="*/ 79 h 127"/>
                  <a:gd name="T46" fmla="*/ 9 w 133"/>
                  <a:gd name="T47" fmla="*/ 79 h 127"/>
                  <a:gd name="T48" fmla="*/ 9 w 133"/>
                  <a:gd name="T49" fmla="*/ 10 h 127"/>
                  <a:gd name="T50" fmla="*/ 123 w 133"/>
                  <a:gd name="T51" fmla="*/ 10 h 127"/>
                  <a:gd name="T52" fmla="*/ 123 w 133"/>
                  <a:gd name="T53" fmla="*/ 79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3" h="127">
                    <a:moveTo>
                      <a:pt x="124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6"/>
                      <a:pt x="4" y="100"/>
                      <a:pt x="9" y="100"/>
                    </a:cubicBezTo>
                    <a:cubicBezTo>
                      <a:pt x="53" y="100"/>
                      <a:pt x="53" y="100"/>
                      <a:pt x="53" y="100"/>
                    </a:cubicBezTo>
                    <a:cubicBezTo>
                      <a:pt x="53" y="100"/>
                      <a:pt x="55" y="118"/>
                      <a:pt x="39" y="118"/>
                    </a:cubicBezTo>
                    <a:cubicBezTo>
                      <a:pt x="39" y="127"/>
                      <a:pt x="39" y="127"/>
                      <a:pt x="39" y="127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80" y="127"/>
                      <a:pt x="80" y="127"/>
                      <a:pt x="80" y="127"/>
                    </a:cubicBezTo>
                    <a:cubicBezTo>
                      <a:pt x="93" y="127"/>
                      <a:pt x="93" y="127"/>
                      <a:pt x="93" y="127"/>
                    </a:cubicBezTo>
                    <a:cubicBezTo>
                      <a:pt x="93" y="118"/>
                      <a:pt x="93" y="118"/>
                      <a:pt x="93" y="118"/>
                    </a:cubicBezTo>
                    <a:cubicBezTo>
                      <a:pt x="77" y="118"/>
                      <a:pt x="80" y="100"/>
                      <a:pt x="80" y="100"/>
                    </a:cubicBezTo>
                    <a:cubicBezTo>
                      <a:pt x="124" y="100"/>
                      <a:pt x="124" y="100"/>
                      <a:pt x="124" y="100"/>
                    </a:cubicBezTo>
                    <a:cubicBezTo>
                      <a:pt x="129" y="100"/>
                      <a:pt x="133" y="96"/>
                      <a:pt x="133" y="91"/>
                    </a:cubicBezTo>
                    <a:cubicBezTo>
                      <a:pt x="133" y="9"/>
                      <a:pt x="133" y="9"/>
                      <a:pt x="133" y="9"/>
                    </a:cubicBezTo>
                    <a:cubicBezTo>
                      <a:pt x="133" y="4"/>
                      <a:pt x="129" y="0"/>
                      <a:pt x="124" y="0"/>
                    </a:cubicBezTo>
                    <a:close/>
                    <a:moveTo>
                      <a:pt x="59" y="89"/>
                    </a:moveTo>
                    <a:cubicBezTo>
                      <a:pt x="59" y="85"/>
                      <a:pt x="63" y="82"/>
                      <a:pt x="67" y="82"/>
                    </a:cubicBezTo>
                    <a:cubicBezTo>
                      <a:pt x="71" y="82"/>
                      <a:pt x="75" y="85"/>
                      <a:pt x="75" y="89"/>
                    </a:cubicBezTo>
                    <a:cubicBezTo>
                      <a:pt x="75" y="93"/>
                      <a:pt x="71" y="97"/>
                      <a:pt x="67" y="97"/>
                    </a:cubicBezTo>
                    <a:cubicBezTo>
                      <a:pt x="63" y="97"/>
                      <a:pt x="59" y="93"/>
                      <a:pt x="59" y="89"/>
                    </a:cubicBezTo>
                    <a:close/>
                    <a:moveTo>
                      <a:pt x="123" y="79"/>
                    </a:moveTo>
                    <a:cubicBezTo>
                      <a:pt x="9" y="79"/>
                      <a:pt x="9" y="79"/>
                      <a:pt x="9" y="7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23" y="10"/>
                      <a:pt x="123" y="10"/>
                      <a:pt x="123" y="10"/>
                    </a:cubicBezTo>
                    <a:lnTo>
                      <a:pt x="123" y="7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" name="Oval 7"/>
              <p:cNvSpPr>
                <a:spLocks noChangeArrowheads="1"/>
              </p:cNvSpPr>
              <p:nvPr/>
            </p:nvSpPr>
            <p:spPr bwMode="auto">
              <a:xfrm>
                <a:off x="4718050" y="1685926"/>
                <a:ext cx="15875" cy="1746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群組 5"/>
          <p:cNvGrpSpPr/>
          <p:nvPr/>
        </p:nvGrpSpPr>
        <p:grpSpPr>
          <a:xfrm>
            <a:off x="6445002" y="316726"/>
            <a:ext cx="566948" cy="548032"/>
            <a:chOff x="2445360" y="3168226"/>
            <a:chExt cx="566948" cy="548032"/>
          </a:xfrm>
        </p:grpSpPr>
        <p:sp>
          <p:nvSpPr>
            <p:cNvPr id="18" name="Rounded Rectangle 17"/>
            <p:cNvSpPr/>
            <p:nvPr/>
          </p:nvSpPr>
          <p:spPr>
            <a:xfrm>
              <a:off x="2445360" y="3168226"/>
              <a:ext cx="566948" cy="54803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Freeform 59"/>
            <p:cNvSpPr>
              <a:spLocks noEditPoints="1"/>
            </p:cNvSpPr>
            <p:nvPr/>
          </p:nvSpPr>
          <p:spPr bwMode="auto">
            <a:xfrm>
              <a:off x="2581757" y="3244026"/>
              <a:ext cx="278982" cy="374208"/>
            </a:xfrm>
            <a:custGeom>
              <a:avLst/>
              <a:gdLst>
                <a:gd name="T0" fmla="*/ 108 w 108"/>
                <a:gd name="T1" fmla="*/ 145 h 145"/>
                <a:gd name="T2" fmla="*/ 0 w 108"/>
                <a:gd name="T3" fmla="*/ 145 h 145"/>
                <a:gd name="T4" fmla="*/ 0 w 108"/>
                <a:gd name="T5" fmla="*/ 135 h 145"/>
                <a:gd name="T6" fmla="*/ 13 w 108"/>
                <a:gd name="T7" fmla="*/ 124 h 145"/>
                <a:gd name="T8" fmla="*/ 96 w 108"/>
                <a:gd name="T9" fmla="*/ 124 h 145"/>
                <a:gd name="T10" fmla="*/ 108 w 108"/>
                <a:gd name="T11" fmla="*/ 135 h 145"/>
                <a:gd name="T12" fmla="*/ 108 w 108"/>
                <a:gd name="T13" fmla="*/ 145 h 145"/>
                <a:gd name="T14" fmla="*/ 16 w 108"/>
                <a:gd name="T15" fmla="*/ 116 h 145"/>
                <a:gd name="T16" fmla="*/ 24 w 108"/>
                <a:gd name="T17" fmla="*/ 91 h 145"/>
                <a:gd name="T18" fmla="*/ 85 w 108"/>
                <a:gd name="T19" fmla="*/ 91 h 145"/>
                <a:gd name="T20" fmla="*/ 93 w 108"/>
                <a:gd name="T21" fmla="*/ 116 h 145"/>
                <a:gd name="T22" fmla="*/ 16 w 108"/>
                <a:gd name="T23" fmla="*/ 116 h 145"/>
                <a:gd name="T24" fmla="*/ 28 w 108"/>
                <a:gd name="T25" fmla="*/ 76 h 145"/>
                <a:gd name="T26" fmla="*/ 36 w 108"/>
                <a:gd name="T27" fmla="*/ 51 h 145"/>
                <a:gd name="T28" fmla="*/ 72 w 108"/>
                <a:gd name="T29" fmla="*/ 51 h 145"/>
                <a:gd name="T30" fmla="*/ 80 w 108"/>
                <a:gd name="T31" fmla="*/ 76 h 145"/>
                <a:gd name="T32" fmla="*/ 28 w 108"/>
                <a:gd name="T33" fmla="*/ 76 h 145"/>
                <a:gd name="T34" fmla="*/ 49 w 108"/>
                <a:gd name="T35" fmla="*/ 12 h 145"/>
                <a:gd name="T36" fmla="*/ 60 w 108"/>
                <a:gd name="T37" fmla="*/ 12 h 145"/>
                <a:gd name="T38" fmla="*/ 68 w 108"/>
                <a:gd name="T39" fmla="*/ 36 h 145"/>
                <a:gd name="T40" fmla="*/ 41 w 108"/>
                <a:gd name="T41" fmla="*/ 36 h 145"/>
                <a:gd name="T42" fmla="*/ 49 w 108"/>
                <a:gd name="T43" fmla="*/ 1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" h="145">
                  <a:moveTo>
                    <a:pt x="108" y="145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108" y="135"/>
                    <a:pt x="108" y="135"/>
                    <a:pt x="108" y="135"/>
                  </a:cubicBezTo>
                  <a:lnTo>
                    <a:pt x="108" y="145"/>
                  </a:lnTo>
                  <a:close/>
                  <a:moveTo>
                    <a:pt x="16" y="116"/>
                  </a:moveTo>
                  <a:cubicBezTo>
                    <a:pt x="24" y="91"/>
                    <a:pt x="24" y="91"/>
                    <a:pt x="24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93" y="116"/>
                    <a:pt x="93" y="116"/>
                    <a:pt x="93" y="116"/>
                  </a:cubicBezTo>
                  <a:lnTo>
                    <a:pt x="16" y="116"/>
                  </a:lnTo>
                  <a:close/>
                  <a:moveTo>
                    <a:pt x="28" y="76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80" y="76"/>
                    <a:pt x="80" y="76"/>
                    <a:pt x="80" y="76"/>
                  </a:cubicBezTo>
                  <a:lnTo>
                    <a:pt x="28" y="76"/>
                  </a:lnTo>
                  <a:close/>
                  <a:moveTo>
                    <a:pt x="49" y="12"/>
                  </a:moveTo>
                  <a:cubicBezTo>
                    <a:pt x="49" y="12"/>
                    <a:pt x="54" y="0"/>
                    <a:pt x="60" y="12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41" y="36"/>
                    <a:pt x="41" y="36"/>
                    <a:pt x="41" y="36"/>
                  </a:cubicBezTo>
                  <a:lnTo>
                    <a:pt x="49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9405" tIns="39703" rIns="79405" bIns="39703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32" name="矩形 31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dirty="0">
                  <a:solidFill>
                    <a:schemeClr val="tx1"/>
                  </a:solidFill>
                  <a:latin typeface="+mj-ea"/>
                  <a:ea typeface="+mj-ea"/>
                </a:rPr>
                <a:t>【</a:t>
              </a:r>
              <a:r>
                <a:rPr lang="zh-TW" altLang="en-US" dirty="0">
                  <a:solidFill>
                    <a:schemeClr val="tx1"/>
                  </a:solidFill>
                  <a:latin typeface="+mj-ea"/>
                  <a:ea typeface="+mj-ea"/>
                  <a:hlinkClick r:id="rId2"/>
                </a:rPr>
                <a:t>大學</a:t>
              </a:r>
              <a:r>
                <a:rPr lang="en-US" altLang="zh-TW" dirty="0">
                  <a:solidFill>
                    <a:schemeClr val="tx1"/>
                  </a:solidFill>
                  <a:latin typeface="+mj-ea"/>
                  <a:ea typeface="+mj-ea"/>
                </a:rPr>
                <a:t>】</a:t>
              </a:r>
              <a:r>
                <a:rPr lang="zh-TW" altLang="en-US" dirty="0" smtClean="0">
                  <a:solidFill>
                    <a:schemeClr val="tx1"/>
                  </a:solidFill>
                  <a:latin typeface="+mj-ea"/>
                  <a:ea typeface="+mj-ea"/>
                </a:rPr>
                <a:t>甄選入學個人申請</a:t>
              </a:r>
              <a:endParaRPr lang="zh-TW" altLang="en-US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圓角化同側角落矩形 32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文字方塊 6"/>
          <p:cNvSpPr txBox="1"/>
          <p:nvPr/>
        </p:nvSpPr>
        <p:spPr>
          <a:xfrm>
            <a:off x="0" y="916360"/>
            <a:ext cx="2852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AE1233"/>
                </a:solidFill>
                <a:latin typeface="+mn-ea"/>
                <a:ea typeface="+mn-ea"/>
              </a:rPr>
              <a:t>第二階段</a:t>
            </a:r>
            <a:r>
              <a:rPr lang="en-US" altLang="zh-TW" dirty="0">
                <a:solidFill>
                  <a:srgbClr val="AE1233"/>
                </a:solidFill>
                <a:latin typeface="+mn-ea"/>
                <a:ea typeface="+mn-ea"/>
              </a:rPr>
              <a:t>-</a:t>
            </a:r>
            <a:r>
              <a:rPr lang="zh-TW" altLang="en-US" dirty="0">
                <a:solidFill>
                  <a:srgbClr val="AE1233"/>
                </a:solidFill>
                <a:latin typeface="+mn-ea"/>
                <a:ea typeface="+mn-ea"/>
              </a:rPr>
              <a:t>指定項目甄試</a:t>
            </a:r>
          </a:p>
        </p:txBody>
      </p:sp>
      <p:sp>
        <p:nvSpPr>
          <p:cNvPr id="47" name="文字方塊 46"/>
          <p:cNvSpPr txBox="1"/>
          <p:nvPr/>
        </p:nvSpPr>
        <p:spPr>
          <a:xfrm>
            <a:off x="117543" y="4327707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</a:t>
            </a:r>
            <a:r>
              <a:rPr lang="zh-TW" altLang="en-US" dirty="0">
                <a:latin typeface="+mn-ea"/>
                <a:ea typeface="+mn-ea"/>
              </a:rPr>
              <a:t>一</a:t>
            </a:r>
            <a:r>
              <a:rPr lang="zh-TW" altLang="en-US" dirty="0" smtClean="0">
                <a:latin typeface="+mn-ea"/>
                <a:ea typeface="+mn-ea"/>
              </a:rPr>
              <a:t>：第二階段甄試總內容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980506" y="2672945"/>
            <a:ext cx="7128792" cy="979719"/>
          </a:xfrm>
          <a:prstGeom prst="rect">
            <a:avLst/>
          </a:prstGeom>
          <a:solidFill>
            <a:srgbClr val="D1FF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/>
          <p:cNvSpPr/>
          <p:nvPr/>
        </p:nvSpPr>
        <p:spPr>
          <a:xfrm>
            <a:off x="4572290" y="1524299"/>
            <a:ext cx="1368656" cy="113054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/>
          <p:cNvSpPr/>
          <p:nvPr/>
        </p:nvSpPr>
        <p:spPr>
          <a:xfrm>
            <a:off x="3924722" y="1513507"/>
            <a:ext cx="647568" cy="11521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/>
          <p:cNvSpPr txBox="1"/>
          <p:nvPr/>
        </p:nvSpPr>
        <p:spPr>
          <a:xfrm>
            <a:off x="117543" y="4327707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說明二：指定項目甄試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117543" y="4327707"/>
            <a:ext cx="3754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</a:t>
            </a:r>
            <a:r>
              <a:rPr lang="zh-TW" altLang="en-US" dirty="0">
                <a:latin typeface="+mn-ea"/>
                <a:ea typeface="+mn-ea"/>
              </a:rPr>
              <a:t>四</a:t>
            </a:r>
            <a:r>
              <a:rPr lang="zh-TW" altLang="en-US" dirty="0" smtClean="0">
                <a:latin typeface="+mn-ea"/>
                <a:ea typeface="+mn-ea"/>
              </a:rPr>
              <a:t>：第二階段甄試總成績比例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284986" y="1299451"/>
            <a:ext cx="1800704" cy="13632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矩形 57"/>
          <p:cNvSpPr/>
          <p:nvPr/>
        </p:nvSpPr>
        <p:spPr>
          <a:xfrm>
            <a:off x="6372994" y="1549280"/>
            <a:ext cx="911992" cy="11133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54734"/>
            <a:ext cx="9145588" cy="2986041"/>
          </a:xfrm>
          <a:prstGeom prst="rect">
            <a:avLst/>
          </a:prstGeom>
        </p:spPr>
      </p:pic>
      <p:sp>
        <p:nvSpPr>
          <p:cNvPr id="59" name="文字方塊 58"/>
          <p:cNvSpPr txBox="1"/>
          <p:nvPr/>
        </p:nvSpPr>
        <p:spPr>
          <a:xfrm>
            <a:off x="117543" y="4327707"/>
            <a:ext cx="447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說明三：</a:t>
            </a:r>
            <a:r>
              <a:rPr lang="zh-TW" altLang="en-US" dirty="0" smtClean="0">
                <a:latin typeface="+mn-ea"/>
                <a:ea typeface="+mn-ea"/>
                <a:hlinkClick r:id="rId4"/>
              </a:rPr>
              <a:t>指定項甄試說明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60" name="文字方塊 59"/>
          <p:cNvSpPr txBox="1"/>
          <p:nvPr/>
        </p:nvSpPr>
        <p:spPr>
          <a:xfrm>
            <a:off x="117543" y="4327707"/>
            <a:ext cx="2802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+mn-ea"/>
                <a:ea typeface="+mn-ea"/>
              </a:rPr>
              <a:t>說明</a:t>
            </a:r>
            <a:r>
              <a:rPr lang="zh-TW" altLang="en-US" dirty="0">
                <a:latin typeface="+mn-ea"/>
                <a:ea typeface="+mn-ea"/>
              </a:rPr>
              <a:t>五</a:t>
            </a:r>
            <a:r>
              <a:rPr lang="zh-TW" altLang="en-US" dirty="0" smtClean="0">
                <a:latin typeface="+mn-ea"/>
                <a:ea typeface="+mn-ea"/>
              </a:rPr>
              <a:t>：甄選同分參酌</a:t>
            </a:r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8029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7" grpId="0"/>
      <p:bldP spid="47" grpId="1"/>
      <p:bldP spid="42" grpId="0" animBg="1"/>
      <p:bldP spid="36" grpId="0" animBg="1"/>
      <p:bldP spid="36" grpId="1" animBg="1"/>
      <p:bldP spid="41" grpId="0" animBg="1"/>
      <p:bldP spid="41" grpId="1" animBg="1"/>
      <p:bldP spid="51" grpId="0"/>
      <p:bldP spid="51" grpId="1"/>
      <p:bldP spid="53" grpId="0"/>
      <p:bldP spid="53" grpId="1"/>
      <p:bldP spid="57" grpId="0" animBg="1"/>
      <p:bldP spid="58" grpId="0" animBg="1"/>
      <p:bldP spid="58" grpId="1" animBg="1"/>
      <p:bldP spid="59" grpId="0"/>
      <p:bldP spid="59" grpId="1"/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4" y="1276400"/>
            <a:ext cx="8784962" cy="1945528"/>
          </a:xfrm>
          <a:prstGeom prst="rect">
            <a:avLst/>
          </a:prstGeom>
        </p:spPr>
      </p:pic>
      <p:grpSp>
        <p:nvGrpSpPr>
          <p:cNvPr id="19" name="群組 18"/>
          <p:cNvGrpSpPr/>
          <p:nvPr/>
        </p:nvGrpSpPr>
        <p:grpSpPr>
          <a:xfrm>
            <a:off x="4932834" y="122218"/>
            <a:ext cx="566948" cy="548032"/>
            <a:chOff x="6151120" y="2360825"/>
            <a:chExt cx="566948" cy="548032"/>
          </a:xfrm>
        </p:grpSpPr>
        <p:sp>
          <p:nvSpPr>
            <p:cNvPr id="13" name="Rounded Rectangle 12"/>
            <p:cNvSpPr/>
            <p:nvPr/>
          </p:nvSpPr>
          <p:spPr>
            <a:xfrm>
              <a:off x="6151120" y="2360825"/>
              <a:ext cx="566948" cy="54803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" name="Group 18"/>
            <p:cNvGrpSpPr/>
            <p:nvPr/>
          </p:nvGrpSpPr>
          <p:grpSpPr>
            <a:xfrm>
              <a:off x="6239933" y="2442600"/>
              <a:ext cx="389321" cy="386729"/>
              <a:chOff x="1979613" y="3067051"/>
              <a:chExt cx="231775" cy="230188"/>
            </a:xfrm>
            <a:solidFill>
              <a:schemeClr val="bg1"/>
            </a:solidFill>
          </p:grpSpPr>
          <p:sp>
            <p:nvSpPr>
              <p:cNvPr id="20" name="Freeform 38"/>
              <p:cNvSpPr>
                <a:spLocks noEditPoints="1"/>
              </p:cNvSpPr>
              <p:nvPr/>
            </p:nvSpPr>
            <p:spPr bwMode="auto">
              <a:xfrm>
                <a:off x="1979613" y="3067051"/>
                <a:ext cx="231775" cy="230188"/>
              </a:xfrm>
              <a:custGeom>
                <a:avLst/>
                <a:gdLst>
                  <a:gd name="T0" fmla="*/ 61 w 122"/>
                  <a:gd name="T1" fmla="*/ 0 h 122"/>
                  <a:gd name="T2" fmla="*/ 0 w 122"/>
                  <a:gd name="T3" fmla="*/ 61 h 122"/>
                  <a:gd name="T4" fmla="*/ 61 w 122"/>
                  <a:gd name="T5" fmla="*/ 122 h 122"/>
                  <a:gd name="T6" fmla="*/ 122 w 122"/>
                  <a:gd name="T7" fmla="*/ 61 h 122"/>
                  <a:gd name="T8" fmla="*/ 61 w 122"/>
                  <a:gd name="T9" fmla="*/ 0 h 122"/>
                  <a:gd name="T10" fmla="*/ 64 w 122"/>
                  <a:gd name="T11" fmla="*/ 109 h 122"/>
                  <a:gd name="T12" fmla="*/ 64 w 122"/>
                  <a:gd name="T13" fmla="*/ 102 h 122"/>
                  <a:gd name="T14" fmla="*/ 57 w 122"/>
                  <a:gd name="T15" fmla="*/ 102 h 122"/>
                  <a:gd name="T16" fmla="*/ 57 w 122"/>
                  <a:gd name="T17" fmla="*/ 109 h 122"/>
                  <a:gd name="T18" fmla="*/ 29 w 122"/>
                  <a:gd name="T19" fmla="*/ 97 h 122"/>
                  <a:gd name="T20" fmla="*/ 28 w 122"/>
                  <a:gd name="T21" fmla="*/ 97 h 122"/>
                  <a:gd name="T22" fmla="*/ 27 w 122"/>
                  <a:gd name="T23" fmla="*/ 95 h 122"/>
                  <a:gd name="T24" fmla="*/ 25 w 122"/>
                  <a:gd name="T25" fmla="*/ 93 h 122"/>
                  <a:gd name="T26" fmla="*/ 24 w 122"/>
                  <a:gd name="T27" fmla="*/ 93 h 122"/>
                  <a:gd name="T28" fmla="*/ 13 w 122"/>
                  <a:gd name="T29" fmla="*/ 65 h 122"/>
                  <a:gd name="T30" fmla="*/ 20 w 122"/>
                  <a:gd name="T31" fmla="*/ 65 h 122"/>
                  <a:gd name="T32" fmla="*/ 20 w 122"/>
                  <a:gd name="T33" fmla="*/ 58 h 122"/>
                  <a:gd name="T34" fmla="*/ 13 w 122"/>
                  <a:gd name="T35" fmla="*/ 58 h 122"/>
                  <a:gd name="T36" fmla="*/ 57 w 122"/>
                  <a:gd name="T37" fmla="*/ 13 h 122"/>
                  <a:gd name="T38" fmla="*/ 57 w 122"/>
                  <a:gd name="T39" fmla="*/ 20 h 122"/>
                  <a:gd name="T40" fmla="*/ 64 w 122"/>
                  <a:gd name="T41" fmla="*/ 20 h 122"/>
                  <a:gd name="T42" fmla="*/ 64 w 122"/>
                  <a:gd name="T43" fmla="*/ 13 h 122"/>
                  <a:gd name="T44" fmla="*/ 83 w 122"/>
                  <a:gd name="T45" fmla="*/ 18 h 122"/>
                  <a:gd name="T46" fmla="*/ 83 w 122"/>
                  <a:gd name="T47" fmla="*/ 19 h 122"/>
                  <a:gd name="T48" fmla="*/ 86 w 122"/>
                  <a:gd name="T49" fmla="*/ 21 h 122"/>
                  <a:gd name="T50" fmla="*/ 87 w 122"/>
                  <a:gd name="T51" fmla="*/ 21 h 122"/>
                  <a:gd name="T52" fmla="*/ 90 w 122"/>
                  <a:gd name="T53" fmla="*/ 23 h 122"/>
                  <a:gd name="T54" fmla="*/ 91 w 122"/>
                  <a:gd name="T55" fmla="*/ 24 h 122"/>
                  <a:gd name="T56" fmla="*/ 93 w 122"/>
                  <a:gd name="T57" fmla="*/ 26 h 122"/>
                  <a:gd name="T58" fmla="*/ 94 w 122"/>
                  <a:gd name="T59" fmla="*/ 27 h 122"/>
                  <a:gd name="T60" fmla="*/ 96 w 122"/>
                  <a:gd name="T61" fmla="*/ 29 h 122"/>
                  <a:gd name="T62" fmla="*/ 98 w 122"/>
                  <a:gd name="T63" fmla="*/ 31 h 122"/>
                  <a:gd name="T64" fmla="*/ 99 w 122"/>
                  <a:gd name="T65" fmla="*/ 32 h 122"/>
                  <a:gd name="T66" fmla="*/ 101 w 122"/>
                  <a:gd name="T67" fmla="*/ 35 h 122"/>
                  <a:gd name="T68" fmla="*/ 101 w 122"/>
                  <a:gd name="T69" fmla="*/ 36 h 122"/>
                  <a:gd name="T70" fmla="*/ 103 w 122"/>
                  <a:gd name="T71" fmla="*/ 39 h 122"/>
                  <a:gd name="T72" fmla="*/ 103 w 122"/>
                  <a:gd name="T73" fmla="*/ 39 h 122"/>
                  <a:gd name="T74" fmla="*/ 108 w 122"/>
                  <a:gd name="T75" fmla="*/ 58 h 122"/>
                  <a:gd name="T76" fmla="*/ 102 w 122"/>
                  <a:gd name="T77" fmla="*/ 58 h 122"/>
                  <a:gd name="T78" fmla="*/ 102 w 122"/>
                  <a:gd name="T79" fmla="*/ 65 h 122"/>
                  <a:gd name="T80" fmla="*/ 108 w 122"/>
                  <a:gd name="T81" fmla="*/ 65 h 122"/>
                  <a:gd name="T82" fmla="*/ 64 w 122"/>
                  <a:gd name="T83" fmla="*/ 109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2" h="122">
                    <a:moveTo>
                      <a:pt x="61" y="0"/>
                    </a:moveTo>
                    <a:cubicBezTo>
                      <a:pt x="27" y="0"/>
                      <a:pt x="0" y="27"/>
                      <a:pt x="0" y="61"/>
                    </a:cubicBezTo>
                    <a:cubicBezTo>
                      <a:pt x="0" y="95"/>
                      <a:pt x="27" y="122"/>
                      <a:pt x="61" y="122"/>
                    </a:cubicBezTo>
                    <a:cubicBezTo>
                      <a:pt x="94" y="122"/>
                      <a:pt x="122" y="95"/>
                      <a:pt x="122" y="61"/>
                    </a:cubicBezTo>
                    <a:cubicBezTo>
                      <a:pt x="122" y="27"/>
                      <a:pt x="94" y="0"/>
                      <a:pt x="61" y="0"/>
                    </a:cubicBezTo>
                    <a:close/>
                    <a:moveTo>
                      <a:pt x="64" y="109"/>
                    </a:moveTo>
                    <a:cubicBezTo>
                      <a:pt x="64" y="102"/>
                      <a:pt x="64" y="102"/>
                      <a:pt x="64" y="102"/>
                    </a:cubicBezTo>
                    <a:cubicBezTo>
                      <a:pt x="57" y="102"/>
                      <a:pt x="57" y="102"/>
                      <a:pt x="57" y="102"/>
                    </a:cubicBezTo>
                    <a:cubicBezTo>
                      <a:pt x="57" y="109"/>
                      <a:pt x="57" y="109"/>
                      <a:pt x="57" y="109"/>
                    </a:cubicBezTo>
                    <a:cubicBezTo>
                      <a:pt x="46" y="108"/>
                      <a:pt x="37" y="104"/>
                      <a:pt x="29" y="97"/>
                    </a:cubicBezTo>
                    <a:cubicBezTo>
                      <a:pt x="29" y="97"/>
                      <a:pt x="29" y="97"/>
                      <a:pt x="28" y="97"/>
                    </a:cubicBezTo>
                    <a:cubicBezTo>
                      <a:pt x="28" y="96"/>
                      <a:pt x="27" y="96"/>
                      <a:pt x="27" y="95"/>
                    </a:cubicBezTo>
                    <a:cubicBezTo>
                      <a:pt x="26" y="95"/>
                      <a:pt x="25" y="94"/>
                      <a:pt x="25" y="93"/>
                    </a:cubicBezTo>
                    <a:cubicBezTo>
                      <a:pt x="25" y="93"/>
                      <a:pt x="25" y="93"/>
                      <a:pt x="24" y="93"/>
                    </a:cubicBezTo>
                    <a:cubicBezTo>
                      <a:pt x="18" y="85"/>
                      <a:pt x="13" y="75"/>
                      <a:pt x="13" y="65"/>
                    </a:cubicBezTo>
                    <a:cubicBezTo>
                      <a:pt x="20" y="65"/>
                      <a:pt x="20" y="65"/>
                      <a:pt x="20" y="65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5" y="34"/>
                      <a:pt x="33" y="15"/>
                      <a:pt x="57" y="13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4" y="13"/>
                      <a:pt x="64" y="13"/>
                      <a:pt x="64" y="13"/>
                    </a:cubicBezTo>
                    <a:cubicBezTo>
                      <a:pt x="71" y="14"/>
                      <a:pt x="77" y="16"/>
                      <a:pt x="83" y="18"/>
                    </a:cubicBezTo>
                    <a:cubicBezTo>
                      <a:pt x="83" y="19"/>
                      <a:pt x="83" y="19"/>
                      <a:pt x="83" y="19"/>
                    </a:cubicBezTo>
                    <a:cubicBezTo>
                      <a:pt x="84" y="19"/>
                      <a:pt x="85" y="20"/>
                      <a:pt x="86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8" y="22"/>
                      <a:pt x="89" y="22"/>
                      <a:pt x="90" y="23"/>
                    </a:cubicBezTo>
                    <a:cubicBezTo>
                      <a:pt x="90" y="23"/>
                      <a:pt x="91" y="24"/>
                      <a:pt x="91" y="24"/>
                    </a:cubicBezTo>
                    <a:cubicBezTo>
                      <a:pt x="92" y="25"/>
                      <a:pt x="92" y="25"/>
                      <a:pt x="93" y="26"/>
                    </a:cubicBezTo>
                    <a:cubicBezTo>
                      <a:pt x="94" y="26"/>
                      <a:pt x="94" y="27"/>
                      <a:pt x="94" y="27"/>
                    </a:cubicBezTo>
                    <a:cubicBezTo>
                      <a:pt x="95" y="28"/>
                      <a:pt x="96" y="28"/>
                      <a:pt x="96" y="29"/>
                    </a:cubicBezTo>
                    <a:cubicBezTo>
                      <a:pt x="97" y="29"/>
                      <a:pt x="97" y="30"/>
                      <a:pt x="98" y="31"/>
                    </a:cubicBezTo>
                    <a:cubicBezTo>
                      <a:pt x="98" y="31"/>
                      <a:pt x="98" y="32"/>
                      <a:pt x="99" y="32"/>
                    </a:cubicBezTo>
                    <a:cubicBezTo>
                      <a:pt x="99" y="33"/>
                      <a:pt x="100" y="34"/>
                      <a:pt x="101" y="35"/>
                    </a:cubicBezTo>
                    <a:cubicBezTo>
                      <a:pt x="101" y="35"/>
                      <a:pt x="101" y="35"/>
                      <a:pt x="101" y="36"/>
                    </a:cubicBezTo>
                    <a:cubicBezTo>
                      <a:pt x="102" y="37"/>
                      <a:pt x="103" y="38"/>
                      <a:pt x="103" y="39"/>
                    </a:cubicBezTo>
                    <a:cubicBezTo>
                      <a:pt x="103" y="39"/>
                      <a:pt x="103" y="39"/>
                      <a:pt x="103" y="39"/>
                    </a:cubicBezTo>
                    <a:cubicBezTo>
                      <a:pt x="106" y="45"/>
                      <a:pt x="108" y="51"/>
                      <a:pt x="108" y="58"/>
                    </a:cubicBezTo>
                    <a:cubicBezTo>
                      <a:pt x="102" y="58"/>
                      <a:pt x="102" y="58"/>
                      <a:pt x="102" y="58"/>
                    </a:cubicBezTo>
                    <a:cubicBezTo>
                      <a:pt x="102" y="65"/>
                      <a:pt x="102" y="65"/>
                      <a:pt x="102" y="65"/>
                    </a:cubicBezTo>
                    <a:cubicBezTo>
                      <a:pt x="108" y="65"/>
                      <a:pt x="108" y="65"/>
                      <a:pt x="108" y="65"/>
                    </a:cubicBezTo>
                    <a:cubicBezTo>
                      <a:pt x="107" y="88"/>
                      <a:pt x="88" y="107"/>
                      <a:pt x="64" y="10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" name="Freeform 39"/>
              <p:cNvSpPr>
                <a:spLocks noEditPoints="1"/>
              </p:cNvSpPr>
              <p:nvPr/>
            </p:nvSpPr>
            <p:spPr bwMode="auto">
              <a:xfrm>
                <a:off x="2063750" y="3125788"/>
                <a:ext cx="69850" cy="98425"/>
              </a:xfrm>
              <a:custGeom>
                <a:avLst/>
                <a:gdLst>
                  <a:gd name="T0" fmla="*/ 9 w 36"/>
                  <a:gd name="T1" fmla="*/ 29 h 52"/>
                  <a:gd name="T2" fmla="*/ 9 w 36"/>
                  <a:gd name="T3" fmla="*/ 29 h 52"/>
                  <a:gd name="T4" fmla="*/ 0 w 36"/>
                  <a:gd name="T5" fmla="*/ 52 h 52"/>
                  <a:gd name="T6" fmla="*/ 20 w 36"/>
                  <a:gd name="T7" fmla="*/ 36 h 52"/>
                  <a:gd name="T8" fmla="*/ 20 w 36"/>
                  <a:gd name="T9" fmla="*/ 36 h 52"/>
                  <a:gd name="T10" fmla="*/ 22 w 36"/>
                  <a:gd name="T11" fmla="*/ 32 h 52"/>
                  <a:gd name="T12" fmla="*/ 36 w 36"/>
                  <a:gd name="T13" fmla="*/ 0 h 52"/>
                  <a:gd name="T14" fmla="*/ 11 w 36"/>
                  <a:gd name="T15" fmla="*/ 25 h 52"/>
                  <a:gd name="T16" fmla="*/ 9 w 36"/>
                  <a:gd name="T17" fmla="*/ 29 h 52"/>
                  <a:gd name="T18" fmla="*/ 16 w 36"/>
                  <a:gd name="T19" fmla="*/ 27 h 52"/>
                  <a:gd name="T20" fmla="*/ 19 w 36"/>
                  <a:gd name="T21" fmla="*/ 30 h 52"/>
                  <a:gd name="T22" fmla="*/ 16 w 36"/>
                  <a:gd name="T23" fmla="*/ 33 h 52"/>
                  <a:gd name="T24" fmla="*/ 13 w 36"/>
                  <a:gd name="T25" fmla="*/ 30 h 52"/>
                  <a:gd name="T26" fmla="*/ 16 w 36"/>
                  <a:gd name="T27" fmla="*/ 2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52">
                    <a:moveTo>
                      <a:pt x="9" y="29"/>
                    </a:moveTo>
                    <a:cubicBezTo>
                      <a:pt x="9" y="29"/>
                      <a:pt x="9" y="29"/>
                      <a:pt x="9" y="2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22" y="35"/>
                      <a:pt x="22" y="33"/>
                      <a:pt x="22" y="32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0" y="26"/>
                      <a:pt x="9" y="27"/>
                      <a:pt x="9" y="29"/>
                    </a:cubicBezTo>
                    <a:close/>
                    <a:moveTo>
                      <a:pt x="16" y="27"/>
                    </a:moveTo>
                    <a:cubicBezTo>
                      <a:pt x="17" y="27"/>
                      <a:pt x="19" y="28"/>
                      <a:pt x="19" y="30"/>
                    </a:cubicBezTo>
                    <a:cubicBezTo>
                      <a:pt x="19" y="32"/>
                      <a:pt x="17" y="33"/>
                      <a:pt x="16" y="33"/>
                    </a:cubicBezTo>
                    <a:cubicBezTo>
                      <a:pt x="14" y="33"/>
                      <a:pt x="13" y="32"/>
                      <a:pt x="13" y="30"/>
                    </a:cubicBezTo>
                    <a:cubicBezTo>
                      <a:pt x="13" y="28"/>
                      <a:pt x="14" y="27"/>
                      <a:pt x="16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auto">
              <a:xfrm>
                <a:off x="2090738" y="3179763"/>
                <a:ext cx="6350" cy="63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群組 22"/>
          <p:cNvGrpSpPr/>
          <p:nvPr/>
        </p:nvGrpSpPr>
        <p:grpSpPr>
          <a:xfrm>
            <a:off x="8317210" y="494995"/>
            <a:ext cx="566948" cy="548032"/>
            <a:chOff x="6151120" y="3168226"/>
            <a:chExt cx="566948" cy="548032"/>
          </a:xfrm>
        </p:grpSpPr>
        <p:sp>
          <p:nvSpPr>
            <p:cNvPr id="14" name="Rounded Rectangle 13"/>
            <p:cNvSpPr/>
            <p:nvPr/>
          </p:nvSpPr>
          <p:spPr>
            <a:xfrm>
              <a:off x="6151120" y="3168226"/>
              <a:ext cx="566948" cy="54803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3" name="Group 22"/>
            <p:cNvGrpSpPr/>
            <p:nvPr/>
          </p:nvGrpSpPr>
          <p:grpSpPr>
            <a:xfrm>
              <a:off x="6266131" y="3309051"/>
              <a:ext cx="320923" cy="309183"/>
              <a:chOff x="4616450" y="1549401"/>
              <a:chExt cx="215900" cy="207963"/>
            </a:xfrm>
            <a:solidFill>
              <a:schemeClr val="bg1"/>
            </a:solidFill>
          </p:grpSpPr>
          <p:sp>
            <p:nvSpPr>
              <p:cNvPr id="24" name="Freeform 6"/>
              <p:cNvSpPr>
                <a:spLocks noEditPoints="1"/>
              </p:cNvSpPr>
              <p:nvPr/>
            </p:nvSpPr>
            <p:spPr bwMode="auto">
              <a:xfrm>
                <a:off x="4616450" y="1549401"/>
                <a:ext cx="215900" cy="207963"/>
              </a:xfrm>
              <a:custGeom>
                <a:avLst/>
                <a:gdLst>
                  <a:gd name="T0" fmla="*/ 124 w 133"/>
                  <a:gd name="T1" fmla="*/ 0 h 127"/>
                  <a:gd name="T2" fmla="*/ 9 w 133"/>
                  <a:gd name="T3" fmla="*/ 0 h 127"/>
                  <a:gd name="T4" fmla="*/ 0 w 133"/>
                  <a:gd name="T5" fmla="*/ 9 h 127"/>
                  <a:gd name="T6" fmla="*/ 0 w 133"/>
                  <a:gd name="T7" fmla="*/ 91 h 127"/>
                  <a:gd name="T8" fmla="*/ 9 w 133"/>
                  <a:gd name="T9" fmla="*/ 100 h 127"/>
                  <a:gd name="T10" fmla="*/ 53 w 133"/>
                  <a:gd name="T11" fmla="*/ 100 h 127"/>
                  <a:gd name="T12" fmla="*/ 39 w 133"/>
                  <a:gd name="T13" fmla="*/ 118 h 127"/>
                  <a:gd name="T14" fmla="*/ 39 w 133"/>
                  <a:gd name="T15" fmla="*/ 127 h 127"/>
                  <a:gd name="T16" fmla="*/ 53 w 133"/>
                  <a:gd name="T17" fmla="*/ 127 h 127"/>
                  <a:gd name="T18" fmla="*/ 80 w 133"/>
                  <a:gd name="T19" fmla="*/ 127 h 127"/>
                  <a:gd name="T20" fmla="*/ 93 w 133"/>
                  <a:gd name="T21" fmla="*/ 127 h 127"/>
                  <a:gd name="T22" fmla="*/ 93 w 133"/>
                  <a:gd name="T23" fmla="*/ 118 h 127"/>
                  <a:gd name="T24" fmla="*/ 80 w 133"/>
                  <a:gd name="T25" fmla="*/ 100 h 127"/>
                  <a:gd name="T26" fmla="*/ 124 w 133"/>
                  <a:gd name="T27" fmla="*/ 100 h 127"/>
                  <a:gd name="T28" fmla="*/ 133 w 133"/>
                  <a:gd name="T29" fmla="*/ 91 h 127"/>
                  <a:gd name="T30" fmla="*/ 133 w 133"/>
                  <a:gd name="T31" fmla="*/ 9 h 127"/>
                  <a:gd name="T32" fmla="*/ 124 w 133"/>
                  <a:gd name="T33" fmla="*/ 0 h 127"/>
                  <a:gd name="T34" fmla="*/ 59 w 133"/>
                  <a:gd name="T35" fmla="*/ 89 h 127"/>
                  <a:gd name="T36" fmla="*/ 67 w 133"/>
                  <a:gd name="T37" fmla="*/ 82 h 127"/>
                  <a:gd name="T38" fmla="*/ 75 w 133"/>
                  <a:gd name="T39" fmla="*/ 89 h 127"/>
                  <a:gd name="T40" fmla="*/ 67 w 133"/>
                  <a:gd name="T41" fmla="*/ 97 h 127"/>
                  <a:gd name="T42" fmla="*/ 59 w 133"/>
                  <a:gd name="T43" fmla="*/ 89 h 127"/>
                  <a:gd name="T44" fmla="*/ 123 w 133"/>
                  <a:gd name="T45" fmla="*/ 79 h 127"/>
                  <a:gd name="T46" fmla="*/ 9 w 133"/>
                  <a:gd name="T47" fmla="*/ 79 h 127"/>
                  <a:gd name="T48" fmla="*/ 9 w 133"/>
                  <a:gd name="T49" fmla="*/ 10 h 127"/>
                  <a:gd name="T50" fmla="*/ 123 w 133"/>
                  <a:gd name="T51" fmla="*/ 10 h 127"/>
                  <a:gd name="T52" fmla="*/ 123 w 133"/>
                  <a:gd name="T53" fmla="*/ 79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3" h="127">
                    <a:moveTo>
                      <a:pt x="124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6"/>
                      <a:pt x="4" y="100"/>
                      <a:pt x="9" y="100"/>
                    </a:cubicBezTo>
                    <a:cubicBezTo>
                      <a:pt x="53" y="100"/>
                      <a:pt x="53" y="100"/>
                      <a:pt x="53" y="100"/>
                    </a:cubicBezTo>
                    <a:cubicBezTo>
                      <a:pt x="53" y="100"/>
                      <a:pt x="55" y="118"/>
                      <a:pt x="39" y="118"/>
                    </a:cubicBezTo>
                    <a:cubicBezTo>
                      <a:pt x="39" y="127"/>
                      <a:pt x="39" y="127"/>
                      <a:pt x="39" y="127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80" y="127"/>
                      <a:pt x="80" y="127"/>
                      <a:pt x="80" y="127"/>
                    </a:cubicBezTo>
                    <a:cubicBezTo>
                      <a:pt x="93" y="127"/>
                      <a:pt x="93" y="127"/>
                      <a:pt x="93" y="127"/>
                    </a:cubicBezTo>
                    <a:cubicBezTo>
                      <a:pt x="93" y="118"/>
                      <a:pt x="93" y="118"/>
                      <a:pt x="93" y="118"/>
                    </a:cubicBezTo>
                    <a:cubicBezTo>
                      <a:pt x="77" y="118"/>
                      <a:pt x="80" y="100"/>
                      <a:pt x="80" y="100"/>
                    </a:cubicBezTo>
                    <a:cubicBezTo>
                      <a:pt x="124" y="100"/>
                      <a:pt x="124" y="100"/>
                      <a:pt x="124" y="100"/>
                    </a:cubicBezTo>
                    <a:cubicBezTo>
                      <a:pt x="129" y="100"/>
                      <a:pt x="133" y="96"/>
                      <a:pt x="133" y="91"/>
                    </a:cubicBezTo>
                    <a:cubicBezTo>
                      <a:pt x="133" y="9"/>
                      <a:pt x="133" y="9"/>
                      <a:pt x="133" y="9"/>
                    </a:cubicBezTo>
                    <a:cubicBezTo>
                      <a:pt x="133" y="4"/>
                      <a:pt x="129" y="0"/>
                      <a:pt x="124" y="0"/>
                    </a:cubicBezTo>
                    <a:close/>
                    <a:moveTo>
                      <a:pt x="59" y="89"/>
                    </a:moveTo>
                    <a:cubicBezTo>
                      <a:pt x="59" y="85"/>
                      <a:pt x="63" y="82"/>
                      <a:pt x="67" y="82"/>
                    </a:cubicBezTo>
                    <a:cubicBezTo>
                      <a:pt x="71" y="82"/>
                      <a:pt x="75" y="85"/>
                      <a:pt x="75" y="89"/>
                    </a:cubicBezTo>
                    <a:cubicBezTo>
                      <a:pt x="75" y="93"/>
                      <a:pt x="71" y="97"/>
                      <a:pt x="67" y="97"/>
                    </a:cubicBezTo>
                    <a:cubicBezTo>
                      <a:pt x="63" y="97"/>
                      <a:pt x="59" y="93"/>
                      <a:pt x="59" y="89"/>
                    </a:cubicBezTo>
                    <a:close/>
                    <a:moveTo>
                      <a:pt x="123" y="79"/>
                    </a:moveTo>
                    <a:cubicBezTo>
                      <a:pt x="9" y="79"/>
                      <a:pt x="9" y="79"/>
                      <a:pt x="9" y="7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23" y="10"/>
                      <a:pt x="123" y="10"/>
                      <a:pt x="123" y="10"/>
                    </a:cubicBezTo>
                    <a:lnTo>
                      <a:pt x="123" y="7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" name="Oval 7"/>
              <p:cNvSpPr>
                <a:spLocks noChangeArrowheads="1"/>
              </p:cNvSpPr>
              <p:nvPr/>
            </p:nvSpPr>
            <p:spPr bwMode="auto">
              <a:xfrm>
                <a:off x="4718050" y="1685926"/>
                <a:ext cx="15875" cy="1746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群組 5"/>
          <p:cNvGrpSpPr/>
          <p:nvPr/>
        </p:nvGrpSpPr>
        <p:grpSpPr>
          <a:xfrm>
            <a:off x="6445002" y="316726"/>
            <a:ext cx="566948" cy="548032"/>
            <a:chOff x="2445360" y="3168226"/>
            <a:chExt cx="566948" cy="548032"/>
          </a:xfrm>
        </p:grpSpPr>
        <p:sp>
          <p:nvSpPr>
            <p:cNvPr id="18" name="Rounded Rectangle 17"/>
            <p:cNvSpPr/>
            <p:nvPr/>
          </p:nvSpPr>
          <p:spPr>
            <a:xfrm>
              <a:off x="2445360" y="3168226"/>
              <a:ext cx="566948" cy="54803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Freeform 59"/>
            <p:cNvSpPr>
              <a:spLocks noEditPoints="1"/>
            </p:cNvSpPr>
            <p:nvPr/>
          </p:nvSpPr>
          <p:spPr bwMode="auto">
            <a:xfrm>
              <a:off x="2581757" y="3244026"/>
              <a:ext cx="278982" cy="374208"/>
            </a:xfrm>
            <a:custGeom>
              <a:avLst/>
              <a:gdLst>
                <a:gd name="T0" fmla="*/ 108 w 108"/>
                <a:gd name="T1" fmla="*/ 145 h 145"/>
                <a:gd name="T2" fmla="*/ 0 w 108"/>
                <a:gd name="T3" fmla="*/ 145 h 145"/>
                <a:gd name="T4" fmla="*/ 0 w 108"/>
                <a:gd name="T5" fmla="*/ 135 h 145"/>
                <a:gd name="T6" fmla="*/ 13 w 108"/>
                <a:gd name="T7" fmla="*/ 124 h 145"/>
                <a:gd name="T8" fmla="*/ 96 w 108"/>
                <a:gd name="T9" fmla="*/ 124 h 145"/>
                <a:gd name="T10" fmla="*/ 108 w 108"/>
                <a:gd name="T11" fmla="*/ 135 h 145"/>
                <a:gd name="T12" fmla="*/ 108 w 108"/>
                <a:gd name="T13" fmla="*/ 145 h 145"/>
                <a:gd name="T14" fmla="*/ 16 w 108"/>
                <a:gd name="T15" fmla="*/ 116 h 145"/>
                <a:gd name="T16" fmla="*/ 24 w 108"/>
                <a:gd name="T17" fmla="*/ 91 h 145"/>
                <a:gd name="T18" fmla="*/ 85 w 108"/>
                <a:gd name="T19" fmla="*/ 91 h 145"/>
                <a:gd name="T20" fmla="*/ 93 w 108"/>
                <a:gd name="T21" fmla="*/ 116 h 145"/>
                <a:gd name="T22" fmla="*/ 16 w 108"/>
                <a:gd name="T23" fmla="*/ 116 h 145"/>
                <a:gd name="T24" fmla="*/ 28 w 108"/>
                <a:gd name="T25" fmla="*/ 76 h 145"/>
                <a:gd name="T26" fmla="*/ 36 w 108"/>
                <a:gd name="T27" fmla="*/ 51 h 145"/>
                <a:gd name="T28" fmla="*/ 72 w 108"/>
                <a:gd name="T29" fmla="*/ 51 h 145"/>
                <a:gd name="T30" fmla="*/ 80 w 108"/>
                <a:gd name="T31" fmla="*/ 76 h 145"/>
                <a:gd name="T32" fmla="*/ 28 w 108"/>
                <a:gd name="T33" fmla="*/ 76 h 145"/>
                <a:gd name="T34" fmla="*/ 49 w 108"/>
                <a:gd name="T35" fmla="*/ 12 h 145"/>
                <a:gd name="T36" fmla="*/ 60 w 108"/>
                <a:gd name="T37" fmla="*/ 12 h 145"/>
                <a:gd name="T38" fmla="*/ 68 w 108"/>
                <a:gd name="T39" fmla="*/ 36 h 145"/>
                <a:gd name="T40" fmla="*/ 41 w 108"/>
                <a:gd name="T41" fmla="*/ 36 h 145"/>
                <a:gd name="T42" fmla="*/ 49 w 108"/>
                <a:gd name="T43" fmla="*/ 1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" h="145">
                  <a:moveTo>
                    <a:pt x="108" y="145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108" y="135"/>
                    <a:pt x="108" y="135"/>
                    <a:pt x="108" y="135"/>
                  </a:cubicBezTo>
                  <a:lnTo>
                    <a:pt x="108" y="145"/>
                  </a:lnTo>
                  <a:close/>
                  <a:moveTo>
                    <a:pt x="16" y="116"/>
                  </a:moveTo>
                  <a:cubicBezTo>
                    <a:pt x="24" y="91"/>
                    <a:pt x="24" y="91"/>
                    <a:pt x="24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93" y="116"/>
                    <a:pt x="93" y="116"/>
                    <a:pt x="93" y="116"/>
                  </a:cubicBezTo>
                  <a:lnTo>
                    <a:pt x="16" y="116"/>
                  </a:lnTo>
                  <a:close/>
                  <a:moveTo>
                    <a:pt x="28" y="76"/>
                  </a:moveTo>
                  <a:cubicBezTo>
                    <a:pt x="36" y="51"/>
                    <a:pt x="36" y="51"/>
                    <a:pt x="36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80" y="76"/>
                    <a:pt x="80" y="76"/>
                    <a:pt x="80" y="76"/>
                  </a:cubicBezTo>
                  <a:lnTo>
                    <a:pt x="28" y="76"/>
                  </a:lnTo>
                  <a:close/>
                  <a:moveTo>
                    <a:pt x="49" y="12"/>
                  </a:moveTo>
                  <a:cubicBezTo>
                    <a:pt x="49" y="12"/>
                    <a:pt x="54" y="0"/>
                    <a:pt x="60" y="12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41" y="36"/>
                    <a:pt x="41" y="36"/>
                    <a:pt x="41" y="36"/>
                  </a:cubicBezTo>
                  <a:lnTo>
                    <a:pt x="49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79405" tIns="39703" rIns="79405" bIns="39703" numCol="1" anchor="t" anchorCtr="0" compatLnSpc="1">
              <a:prstTxWarp prst="textNoShape">
                <a:avLst/>
              </a:prstTxWarp>
            </a:bodyPr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448586" y="316726"/>
            <a:ext cx="566948" cy="548032"/>
            <a:chOff x="2445360" y="2360825"/>
            <a:chExt cx="566948" cy="548032"/>
          </a:xfrm>
        </p:grpSpPr>
        <p:sp>
          <p:nvSpPr>
            <p:cNvPr id="17" name="Rounded Rectangle 16"/>
            <p:cNvSpPr/>
            <p:nvPr/>
          </p:nvSpPr>
          <p:spPr>
            <a:xfrm>
              <a:off x="2445360" y="2360825"/>
              <a:ext cx="566948" cy="54803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5032" tIns="32516" rIns="65032" bIns="32516" rtlCol="0" anchor="ctr"/>
            <a:lstStyle/>
            <a:p>
              <a:pPr algn="just">
                <a:lnSpc>
                  <a:spcPct val="120000"/>
                </a:lnSpc>
              </a:pPr>
              <a:endParaRPr lang="en-US" sz="5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4" name="Group 26"/>
            <p:cNvGrpSpPr/>
            <p:nvPr/>
          </p:nvGrpSpPr>
          <p:grpSpPr>
            <a:xfrm>
              <a:off x="2596930" y="2483135"/>
              <a:ext cx="263810" cy="305660"/>
              <a:chOff x="3581400" y="3905251"/>
              <a:chExt cx="160338" cy="185738"/>
            </a:xfrm>
            <a:solidFill>
              <a:schemeClr val="bg1"/>
            </a:solidFill>
          </p:grpSpPr>
          <p:sp>
            <p:nvSpPr>
              <p:cNvPr id="28" name="Rectangle 33"/>
              <p:cNvSpPr>
                <a:spLocks noChangeArrowheads="1"/>
              </p:cNvSpPr>
              <p:nvPr/>
            </p:nvSpPr>
            <p:spPr bwMode="auto">
              <a:xfrm>
                <a:off x="3670300" y="3941763"/>
                <a:ext cx="28575" cy="149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9" name="Rectangle 34"/>
              <p:cNvSpPr>
                <a:spLocks noChangeArrowheads="1"/>
              </p:cNvSpPr>
              <p:nvPr/>
            </p:nvSpPr>
            <p:spPr bwMode="auto">
              <a:xfrm>
                <a:off x="3627438" y="3971926"/>
                <a:ext cx="26988" cy="1190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" name="Rectangle 35"/>
              <p:cNvSpPr>
                <a:spLocks noChangeArrowheads="1"/>
              </p:cNvSpPr>
              <p:nvPr/>
            </p:nvSpPr>
            <p:spPr bwMode="auto">
              <a:xfrm>
                <a:off x="3581400" y="3994151"/>
                <a:ext cx="26988" cy="968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1" name="Rectangle 36"/>
              <p:cNvSpPr>
                <a:spLocks noChangeArrowheads="1"/>
              </p:cNvSpPr>
              <p:nvPr/>
            </p:nvSpPr>
            <p:spPr bwMode="auto">
              <a:xfrm>
                <a:off x="3714750" y="3905251"/>
                <a:ext cx="26988" cy="1857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11650" tIns="55825" rIns="111650" bIns="55825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5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7" name="群組 26"/>
          <p:cNvGrpSpPr/>
          <p:nvPr/>
        </p:nvGrpSpPr>
        <p:grpSpPr>
          <a:xfrm>
            <a:off x="343342" y="268288"/>
            <a:ext cx="3437364" cy="504056"/>
            <a:chOff x="343342" y="268288"/>
            <a:chExt cx="3437364" cy="504056"/>
          </a:xfrm>
        </p:grpSpPr>
        <p:sp>
          <p:nvSpPr>
            <p:cNvPr id="32" name="矩形 31"/>
            <p:cNvSpPr/>
            <p:nvPr/>
          </p:nvSpPr>
          <p:spPr>
            <a:xfrm>
              <a:off x="667378" y="268288"/>
              <a:ext cx="3113328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dirty="0" smtClean="0">
                  <a:solidFill>
                    <a:schemeClr val="tx1"/>
                  </a:solidFill>
                  <a:latin typeface="+mj-ea"/>
                  <a:ea typeface="+mj-ea"/>
                </a:rPr>
                <a:t>【</a:t>
              </a:r>
              <a:r>
                <a:rPr lang="zh-TW" altLang="en-US" dirty="0" smtClean="0">
                  <a:solidFill>
                    <a:schemeClr val="tx1"/>
                  </a:solidFill>
                  <a:latin typeface="+mj-ea"/>
                  <a:ea typeface="+mj-ea"/>
                  <a:hlinkClick r:id="rId3"/>
                </a:rPr>
                <a:t>科大</a:t>
              </a:r>
              <a:r>
                <a:rPr lang="en-US" altLang="zh-TW" dirty="0" smtClean="0">
                  <a:solidFill>
                    <a:schemeClr val="tx1"/>
                  </a:solidFill>
                  <a:latin typeface="+mj-ea"/>
                  <a:ea typeface="+mj-ea"/>
                </a:rPr>
                <a:t>】</a:t>
              </a:r>
              <a:r>
                <a:rPr lang="zh-TW" altLang="en-US" dirty="0" smtClean="0">
                  <a:solidFill>
                    <a:schemeClr val="tx1"/>
                  </a:solidFill>
                  <a:latin typeface="+mj-ea"/>
                  <a:ea typeface="+mj-ea"/>
                </a:rPr>
                <a:t>申請入學</a:t>
              </a:r>
              <a:endParaRPr lang="zh-TW" altLang="en-US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圓角化同側角落矩形 32"/>
            <p:cNvSpPr/>
            <p:nvPr/>
          </p:nvSpPr>
          <p:spPr>
            <a:xfrm rot="16200000">
              <a:off x="253332" y="358298"/>
              <a:ext cx="504056" cy="324036"/>
            </a:xfrm>
            <a:prstGeom prst="round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6" name="文字方塊 35"/>
          <p:cNvSpPr txBox="1"/>
          <p:nvPr/>
        </p:nvSpPr>
        <p:spPr>
          <a:xfrm>
            <a:off x="126314" y="3478421"/>
            <a:ext cx="773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+mn-ea"/>
                <a:ea typeface="+mn-ea"/>
              </a:rPr>
              <a:t>小翔：國文</a:t>
            </a:r>
            <a:r>
              <a:rPr lang="en-US" altLang="zh-TW" sz="2800" dirty="0" smtClean="0">
                <a:latin typeface="+mn-ea"/>
                <a:ea typeface="+mn-ea"/>
              </a:rPr>
              <a:t>10 </a:t>
            </a:r>
            <a:r>
              <a:rPr lang="zh-TW" altLang="en-US" sz="2800" dirty="0" smtClean="0">
                <a:latin typeface="+mn-ea"/>
                <a:ea typeface="+mn-ea"/>
              </a:rPr>
              <a:t>英文</a:t>
            </a:r>
            <a:r>
              <a:rPr lang="en-US" altLang="zh-TW" sz="2800" dirty="0" smtClean="0">
                <a:latin typeface="+mn-ea"/>
                <a:ea typeface="+mn-ea"/>
              </a:rPr>
              <a:t>12</a:t>
            </a:r>
            <a:r>
              <a:rPr lang="zh-TW" altLang="en-US" sz="2800" dirty="0" smtClean="0">
                <a:latin typeface="+mn-ea"/>
                <a:ea typeface="+mn-ea"/>
              </a:rPr>
              <a:t> 數學</a:t>
            </a:r>
            <a:r>
              <a:rPr lang="en-US" altLang="zh-TW" sz="2800" dirty="0">
                <a:latin typeface="+mn-ea"/>
                <a:ea typeface="+mn-ea"/>
              </a:rPr>
              <a:t>9</a:t>
            </a:r>
            <a:r>
              <a:rPr lang="en-US" altLang="zh-TW" sz="2800" dirty="0" smtClean="0">
                <a:latin typeface="+mn-ea"/>
                <a:ea typeface="+mn-ea"/>
              </a:rPr>
              <a:t> </a:t>
            </a:r>
            <a:r>
              <a:rPr lang="zh-TW" altLang="en-US" sz="2800" dirty="0" smtClean="0">
                <a:latin typeface="+mn-ea"/>
                <a:ea typeface="+mn-ea"/>
              </a:rPr>
              <a:t>社會</a:t>
            </a:r>
            <a:r>
              <a:rPr lang="en-US" altLang="zh-TW" sz="2800" dirty="0">
                <a:latin typeface="+mn-ea"/>
                <a:ea typeface="+mn-ea"/>
              </a:rPr>
              <a:t>6</a:t>
            </a:r>
            <a:r>
              <a:rPr lang="en-US" altLang="zh-TW" sz="2800" dirty="0" smtClean="0">
                <a:latin typeface="+mn-ea"/>
                <a:ea typeface="+mn-ea"/>
              </a:rPr>
              <a:t> </a:t>
            </a:r>
            <a:r>
              <a:rPr lang="zh-TW" altLang="en-US" sz="2800" dirty="0" smtClean="0">
                <a:latin typeface="+mn-ea"/>
                <a:ea typeface="+mn-ea"/>
              </a:rPr>
              <a:t>自然</a:t>
            </a:r>
            <a:r>
              <a:rPr lang="en-US" altLang="zh-TW" sz="2800" dirty="0" smtClean="0">
                <a:latin typeface="+mn-ea"/>
                <a:ea typeface="+mn-ea"/>
              </a:rPr>
              <a:t>11</a:t>
            </a:r>
            <a:endParaRPr lang="zh-TW" altLang="en-US" sz="2800" dirty="0">
              <a:latin typeface="+mn-ea"/>
              <a:ea typeface="+mn-ea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988618" y="1319493"/>
            <a:ext cx="1152128" cy="19024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341879" y="4018547"/>
            <a:ext cx="8542279" cy="928598"/>
          </a:xfrm>
          <a:prstGeom prst="rect">
            <a:avLst/>
          </a:prstGeom>
          <a:solidFill>
            <a:srgbClr val="FFFF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字方塊 40"/>
              <p:cNvSpPr txBox="1"/>
              <p:nvPr/>
            </p:nvSpPr>
            <p:spPr>
              <a:xfrm>
                <a:off x="436879" y="4087934"/>
                <a:ext cx="8316265" cy="859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+12×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1.5</m:t>
                          </m:r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9</m:t>
                          </m:r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.5</m:t>
                          </m:r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11</m:t>
                          </m:r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/>
                            </a:rPr>
                            <m:t>15</m:t>
                          </m:r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×(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1+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1.5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.5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  <m:r>
                            <a:rPr lang="en-US" altLang="zh-TW" sz="24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altLang="zh-TW" sz="240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altLang="zh-TW" sz="2400" b="0" i="1" smtClean="0">
                          <a:latin typeface="Cambria Math"/>
                          <a:ea typeface="Cambria Math"/>
                        </a:rPr>
                        <m:t>100%=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/>
                        </a:rPr>
                        <m:t>70.56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41" name="文字方塊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79" y="4087934"/>
                <a:ext cx="8316265" cy="8592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字方塊 33"/>
          <p:cNvSpPr txBox="1"/>
          <p:nvPr/>
        </p:nvSpPr>
        <p:spPr>
          <a:xfrm>
            <a:off x="0" y="916360"/>
            <a:ext cx="2852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AE1233"/>
                </a:solidFill>
                <a:latin typeface="+mn-ea"/>
                <a:ea typeface="+mn-ea"/>
              </a:rPr>
              <a:t>第一階段</a:t>
            </a:r>
            <a:endParaRPr lang="zh-TW" altLang="en-US" dirty="0">
              <a:solidFill>
                <a:srgbClr val="AE1233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7965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 animBg="1"/>
      <p:bldP spid="4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93FDE6F3-C2C1-497D-9AC0-D418F52504A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PRESENTATION_TITLE" val="bt641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Sub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Other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SubTitle"/>
  <p:tag name="MH_ORDER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Other"/>
  <p:tag name="MH_ORDER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SubTitle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Other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Straight Connector 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Straight Connector 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Straight Connector 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Straight Connector 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Straight Connector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Straight Connector 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SubTitle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Other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SubTitle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3851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1_自定义设计方案">
  <a:themeElements>
    <a:clrScheme name="自訂 1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002060"/>
      </a:hlink>
      <a:folHlink>
        <a:srgbClr val="B2B2B2"/>
      </a:folHlink>
    </a:clrScheme>
    <a:fontScheme name="自訂 4">
      <a:majorFont>
        <a:latin typeface="等线 Light"/>
        <a:ea typeface="華康新特黑體"/>
        <a:cs typeface=""/>
      </a:majorFont>
      <a:minorFont>
        <a:latin typeface="等线"/>
        <a:ea typeface="華康中圓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1617</Words>
  <Application>Microsoft Office PowerPoint</Application>
  <PresentationFormat>自訂</PresentationFormat>
  <Paragraphs>368</Paragraphs>
  <Slides>37</Slides>
  <Notes>29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54" baseType="lpstr">
      <vt:lpstr>Arial</vt:lpstr>
      <vt:lpstr>新細明體</vt:lpstr>
      <vt:lpstr>Cambria Math</vt:lpstr>
      <vt:lpstr>Segoe UI Black</vt:lpstr>
      <vt:lpstr>等线</vt:lpstr>
      <vt:lpstr>宋体</vt:lpstr>
      <vt:lpstr>微软雅黑</vt:lpstr>
      <vt:lpstr>華康正顏楷體W9</vt:lpstr>
      <vt:lpstr>等线 Light</vt:lpstr>
      <vt:lpstr>華康中圓體</vt:lpstr>
      <vt:lpstr>標楷體</vt:lpstr>
      <vt:lpstr>微軟正黑體</vt:lpstr>
      <vt:lpstr>Times New Roman</vt:lpstr>
      <vt:lpstr>Wingdings</vt:lpstr>
      <vt:lpstr>Calibri</vt:lpstr>
      <vt:lpstr>華康新特黑體</vt:lpstr>
      <vt:lpstr>1_自定义设计方案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落點分析</vt:lpstr>
      <vt:lpstr>PowerPoint 簡報</vt:lpstr>
      <vt:lpstr>選校？選系？校系排名？</vt:lpstr>
      <vt:lpstr>2020企業最愛大學整體排行</vt:lpstr>
      <vt:lpstr>PowerPoint 簡報</vt:lpstr>
      <vt:lpstr>PowerPoint 簡報</vt:lpstr>
      <vt:lpstr>PowerPoint 簡報</vt:lpstr>
      <vt:lpstr>第二階段甄試(面試)日期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keywords>http:/www.ypppt.com</cp:keywords>
  <cp:lastModifiedBy/>
  <cp:revision>1</cp:revision>
  <dcterms:created xsi:type="dcterms:W3CDTF">2016-10-17T14:00:15Z</dcterms:created>
  <dcterms:modified xsi:type="dcterms:W3CDTF">2020-02-26T12:01:39Z</dcterms:modified>
</cp:coreProperties>
</file>