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940" r:id="rId1"/>
  </p:sldMasterIdLst>
  <p:notesMasterIdLst>
    <p:notesMasterId r:id="rId39"/>
  </p:notesMasterIdLst>
  <p:handoutMasterIdLst>
    <p:handoutMasterId r:id="rId40"/>
  </p:handoutMasterIdLst>
  <p:sldIdLst>
    <p:sldId id="3288" r:id="rId2"/>
    <p:sldId id="3297" r:id="rId3"/>
    <p:sldId id="3298" r:id="rId4"/>
    <p:sldId id="3316" r:id="rId5"/>
    <p:sldId id="3345" r:id="rId6"/>
    <p:sldId id="3317" r:id="rId7"/>
    <p:sldId id="3318" r:id="rId8"/>
    <p:sldId id="3347" r:id="rId9"/>
    <p:sldId id="3320" r:id="rId10"/>
    <p:sldId id="3348" r:id="rId11"/>
    <p:sldId id="3321" r:id="rId12"/>
    <p:sldId id="3350" r:id="rId13"/>
    <p:sldId id="3322" r:id="rId14"/>
    <p:sldId id="3323" r:id="rId15"/>
    <p:sldId id="3324" r:id="rId16"/>
    <p:sldId id="3325" r:id="rId17"/>
    <p:sldId id="3327" r:id="rId18"/>
    <p:sldId id="3328" r:id="rId19"/>
    <p:sldId id="3329" r:id="rId20"/>
    <p:sldId id="3330" r:id="rId21"/>
    <p:sldId id="3331" r:id="rId22"/>
    <p:sldId id="3332" r:id="rId23"/>
    <p:sldId id="3333" r:id="rId24"/>
    <p:sldId id="3335" r:id="rId25"/>
    <p:sldId id="3336" r:id="rId26"/>
    <p:sldId id="3346" r:id="rId27"/>
    <p:sldId id="3337" r:id="rId28"/>
    <p:sldId id="3340" r:id="rId29"/>
    <p:sldId id="3351" r:id="rId30"/>
    <p:sldId id="3352" r:id="rId31"/>
    <p:sldId id="3353" r:id="rId32"/>
    <p:sldId id="3349" r:id="rId33"/>
    <p:sldId id="3341" r:id="rId34"/>
    <p:sldId id="3342" r:id="rId35"/>
    <p:sldId id="3343" r:id="rId36"/>
    <p:sldId id="3344" r:id="rId37"/>
    <p:sldId id="3296" r:id="rId38"/>
  </p:sldIdLst>
  <p:sldSz cx="9145588" cy="5145088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Segoe UI Black" panose="020B0604020202020204" charset="0"/>
      <p:bold r:id="rId42"/>
      <p:boldItalic r:id="rId43"/>
    </p:embeddedFont>
    <p:embeddedFont>
      <p:font typeface="宋体" panose="02010600030101010101" pitchFamily="2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華康正顏楷體W9" panose="03000909000000000000" pitchFamily="65" charset="-120"/>
      <p:regular r:id="rId47"/>
    </p:embeddedFont>
    <p:embeddedFont>
      <p:font typeface="華康中圓體" panose="020F0509000000000000" pitchFamily="49" charset="-120"/>
      <p:regular r:id="rId48"/>
    </p:embeddedFont>
    <p:embeddedFont>
      <p:font typeface="標楷體" panose="03000509000000000000" pitchFamily="65" charset="-120"/>
      <p:regular r:id="rId49"/>
    </p:embeddedFont>
    <p:embeddedFont>
      <p:font typeface="微軟正黑體" panose="020B0604030504040204" pitchFamily="34" charset="-12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華康新特黑體" panose="02010609010101010101" pitchFamily="49" charset="-120"/>
      <p:regular r:id="rId56"/>
    </p:embeddedFont>
  </p:embeddedFontLst>
  <p:custDataLst>
    <p:tags r:id="rId5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33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7A1"/>
    <a:srgbClr val="F48E77"/>
    <a:srgbClr val="D1FFEC"/>
    <a:srgbClr val="89FFCF"/>
    <a:srgbClr val="CD5652"/>
    <a:srgbClr val="CCFFFF"/>
    <a:srgbClr val="AE1233"/>
    <a:srgbClr val="CCECFF"/>
    <a:srgbClr val="9F7B63"/>
    <a:srgbClr val="A1B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2986" autoAdjust="0"/>
  </p:normalViewPr>
  <p:slideViewPr>
    <p:cSldViewPr>
      <p:cViewPr varScale="1">
        <p:scale>
          <a:sx n="116" d="100"/>
          <a:sy n="116" d="100"/>
        </p:scale>
        <p:origin x="-624" y="-96"/>
      </p:cViewPr>
      <p:guideLst>
        <p:guide orient="horz" pos="328"/>
        <p:guide orient="horz" pos="4183"/>
        <p:guide orient="horz" pos="233"/>
        <p:guide orient="horz" pos="2976"/>
        <p:guide pos="4050"/>
        <p:guide pos="7588"/>
        <p:guide pos="37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2020/2/26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配合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志願填寫表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75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4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3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95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AC9-68DA-414E-92AF-A491260BF79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84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82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聯合大學 暨南大學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2.</a:t>
            </a:r>
            <a:r>
              <a:rPr lang="zh-TW" altLang="en-US" baseline="0" dirty="0" smtClean="0"/>
              <a:t>新興產業 </a:t>
            </a:r>
            <a:r>
              <a:rPr lang="en-US" altLang="zh-TW" baseline="0" dirty="0" smtClean="0"/>
              <a:t>3.</a:t>
            </a:r>
            <a:r>
              <a:rPr lang="zh-TW" altLang="en-US" baseline="0" dirty="0" smtClean="0"/>
              <a:t>彰師輔諮 </a:t>
            </a:r>
            <a:r>
              <a:rPr lang="en-US" altLang="zh-TW" baseline="0" dirty="0" smtClean="0"/>
              <a:t>4.</a:t>
            </a:r>
            <a:r>
              <a:rPr lang="zh-TW" altLang="en-US" baseline="0" dirty="0" smtClean="0"/>
              <a:t>科大</a:t>
            </a:r>
            <a:r>
              <a:rPr lang="en-US" altLang="zh-TW" baseline="0" dirty="0" smtClean="0"/>
              <a:t>/</a:t>
            </a:r>
            <a:r>
              <a:rPr lang="zh-TW" altLang="en-US" baseline="0" dirty="0" smtClean="0"/>
              <a:t>中原大學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設計建築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 嘉南藥理 國北護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235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0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451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65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879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998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往年的錄取分數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實例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83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22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721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765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43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110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220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61674-FFE2-44D0-9D75-08C535A914E3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17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22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30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配合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志願填寫表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五標換算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17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配合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志願填寫表</a:t>
            </a:r>
            <a:r>
              <a:rPr lang="en-US" altLang="zh-TW" dirty="0" smtClean="0"/>
              <a:t>】【</a:t>
            </a:r>
            <a:r>
              <a:rPr lang="zh-TW" altLang="en-US" dirty="0" smtClean="0"/>
              <a:t>五標換算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F3A5-F457-492E-8D1D-D0C388B7825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4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22" y="196280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點擊添加相關標題文字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22" y="489012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196489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2020/2/26</a:t>
            </a:fld>
            <a:endParaRPr lang="zh-CN" altLang="en-US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工作完成情況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2020/2/26</a:t>
            </a:fld>
            <a:endParaRPr lang="zh-CN" altLang="en-US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成功專案展示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2020/2/26</a:t>
            </a:fld>
            <a:endParaRPr lang="zh-CN" altLang="en-US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59" y="257176"/>
            <a:ext cx="1138979" cy="269309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明年工作計畫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59" y="465139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79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6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2020/2/26</a:t>
            </a:fld>
            <a:endParaRPr lang="zh-CN" altLang="en-US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81" y="205683"/>
            <a:ext cx="8231627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81" y="1200823"/>
            <a:ext cx="8231627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2020/2/26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5087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94"/>
            <a:ext cx="1797478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0"/>
            <a:ext cx="1796402" cy="6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點擊添加相關標題文字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5BB0-5039-4772-BA32-7EB2800DE50A}" type="datetimeFigureOut">
              <a:rPr lang="zh-TW" altLang="en-US" smtClean="0"/>
              <a:t>2020/2/26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68E7-006B-42B0-B8E0-EE2AF86B1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7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2020/2/26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0" r:id="rId6"/>
    <p:sldLayoutId id="2147483981" r:id="rId7"/>
    <p:sldLayoutId id="2147483987" r:id="rId8"/>
    <p:sldLayoutId id="2147484000" r:id="rId9"/>
  </p:sldLayoutIdLst>
  <p:transition spd="med" advClick="0" advTm="0">
    <p:push dir="r"/>
  </p:transition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caac/contents.php?academicYear=109&amp;subId=10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s.1111.com.tw/testAnalysis.aspx?type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109-108&#23416;&#24180;&#24230;&#22823;&#23416;&#23416;&#21147;&#28204;&#39511;%20&#20116;&#27161;&#23565;&#29031;&#34920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s.1111.com.tw/testAnalysis.aspx?type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109-108&#21508;&#31185;&#32026;&#20998;&#20154;&#25976;&#30334;&#20998;&#27604;&#32047;&#35336;&#34920;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-tw.ldkrsi.men/#gsc.tab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s.1111.com.tw/collegeFavorit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ac.edu.tw/apply109/system/109ColQrytk4p_forapply_os92k5w/TotalComDataShow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09/system/109ColQrytk4p_forapply_os92k5w/gsd_search_php.php?part=part_2&amp;gsd_type=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4.com.tw/area/freshman/seniors" TargetMode="External"/><Relationship Id="rId13" Type="http://schemas.openxmlformats.org/officeDocument/2006/relationships/hyperlink" Target="https://collego.ceec.edu.tw/" TargetMode="External"/><Relationship Id="rId3" Type="http://schemas.openxmlformats.org/officeDocument/2006/relationships/hyperlink" Target="https://ioh.tw/" TargetMode="External"/><Relationship Id="rId7" Type="http://schemas.openxmlformats.org/officeDocument/2006/relationships/hyperlink" Target="https://www.com.tw/cross/ap.html" TargetMode="External"/><Relationship Id="rId12" Type="http://schemas.openxmlformats.org/officeDocument/2006/relationships/hyperlink" Target="https://university-tw.ldkrsi.men/#gsc.tab=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s.1111.com.tw/testAnalysisType.aspx?agent=op_gap_testAnalysis_points_a&amp;gclid=Cj0KCQiAqNPyBRCjARIsAKA-WFyalXvuphIfNkV3eAmfdYqnvzXQBepik5uYeuqiZU5v6sEPjqrEMSwaAsJfEALw_wcB" TargetMode="External"/><Relationship Id="rId11" Type="http://schemas.openxmlformats.org/officeDocument/2006/relationships/hyperlink" Target="https://www.cac.edu.tw/star109/index.php" TargetMode="External"/><Relationship Id="rId5" Type="http://schemas.openxmlformats.org/officeDocument/2006/relationships/hyperlink" Target="https://urschool.org/" TargetMode="External"/><Relationship Id="rId10" Type="http://schemas.openxmlformats.org/officeDocument/2006/relationships/hyperlink" Target="https://www.uac.edu.tw/" TargetMode="External"/><Relationship Id="rId4" Type="http://schemas.openxmlformats.org/officeDocument/2006/relationships/hyperlink" Target="https://university.1111.com.tw/" TargetMode="External"/><Relationship Id="rId9" Type="http://schemas.openxmlformats.org/officeDocument/2006/relationships/hyperlink" Target="https://www.cac.edu.tw/apply109/index.ph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09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ctv.ntut.edu.tw/caa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.edu.tw/var/file/0/1000/img/259/109-U89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drc.mnd.gov.tw/userfiles/files/01%E8%BB%8D%E4%BA%8B%E5%AD%B8%E6%A0%A1%E6%AD%A3%E6%9C%9F%E7%8F%AD/109%E5%AD%B8%E5%B9%B4%E5%BA%A6%E8%BB%8D%E6%A0%A1%E6%AD%A3%E6%9C%9F%E7%8F%AD%E6%8B%9B%E7%94%9F%E7%B0%A1%E7%AB%A0(%E5%85%AC%E5%91%8A%E7%89%88).pdf" TargetMode="External"/><Relationship Id="rId4" Type="http://schemas.openxmlformats.org/officeDocument/2006/relationships/hyperlink" Target="https://exam.tpa.edu.tw/p/406-1022-6080,r11.php?Lang=zh-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c.edu.tw/apply109/query.ph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c.edu.tw/apply109/query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c.edu.tw/apply109/system/109ColQrytk4p_forapply_os92k5w/html/109_006162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caac/contents.php?academicYear=109&amp;subId=10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1239342" y="2264767"/>
            <a:ext cx="6668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ea"/>
                <a:ea typeface="+mj-ea"/>
                <a:cs typeface="宋体" pitchFamily="2" charset="-122"/>
              </a:rPr>
              <a:t>個人申請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pitchFamily="2" charset="-122"/>
              </a:rPr>
              <a:t>選填志願原則與策略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96955" y="3227605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9" name="原创设计师QQ598969553      _8"/>
          <p:cNvSpPr>
            <a:spLocks noChangeArrowheads="1"/>
          </p:cNvSpPr>
          <p:nvPr/>
        </p:nvSpPr>
        <p:spPr bwMode="auto">
          <a:xfrm>
            <a:off x="3096956" y="3311768"/>
            <a:ext cx="2953263" cy="1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●</a:t>
            </a:r>
            <a:r>
              <a:rPr lang="zh-TW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北大高中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</a:t>
            </a:r>
            <a:r>
              <a:rPr lang="zh-TW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輔導教師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</a:t>
            </a:r>
            <a:r>
              <a:rPr lang="zh-TW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王柏翔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2853566" y="1646177"/>
            <a:ext cx="34624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charset="-122"/>
              </a:rPr>
              <a:t>109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charset="-122"/>
              </a:rPr>
              <a:t>大學</a:t>
            </a: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charset="-122"/>
              </a:rPr>
              <a:t>甄選入學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4" y="1276400"/>
            <a:ext cx="8784962" cy="1945528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932834" y="122218"/>
            <a:ext cx="566948" cy="548032"/>
            <a:chOff x="6151120" y="2360825"/>
            <a:chExt cx="566948" cy="548032"/>
          </a:xfrm>
        </p:grpSpPr>
        <p:sp>
          <p:nvSpPr>
            <p:cNvPr id="13" name="Rounded Rectangle 12"/>
            <p:cNvSpPr/>
            <p:nvPr/>
          </p:nvSpPr>
          <p:spPr>
            <a:xfrm>
              <a:off x="6151120" y="2360825"/>
              <a:ext cx="566948" cy="54803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Group 18"/>
            <p:cNvGrpSpPr/>
            <p:nvPr/>
          </p:nvGrpSpPr>
          <p:grpSpPr>
            <a:xfrm>
              <a:off x="6239933" y="2442600"/>
              <a:ext cx="389321" cy="386729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2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8317210" y="494995"/>
            <a:ext cx="566948" cy="548032"/>
            <a:chOff x="6151120" y="3168226"/>
            <a:chExt cx="566948" cy="548032"/>
          </a:xfrm>
        </p:grpSpPr>
        <p:sp>
          <p:nvSpPr>
            <p:cNvPr id="14" name="Rounded Rectangle 13"/>
            <p:cNvSpPr/>
            <p:nvPr/>
          </p:nvSpPr>
          <p:spPr>
            <a:xfrm>
              <a:off x="6151120" y="3168226"/>
              <a:ext cx="566948" cy="54803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266131" y="3309051"/>
              <a:ext cx="320923" cy="30918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445002" y="316726"/>
            <a:ext cx="566948" cy="548032"/>
            <a:chOff x="2445360" y="3168226"/>
            <a:chExt cx="566948" cy="548032"/>
          </a:xfrm>
        </p:grpSpPr>
        <p:sp>
          <p:nvSpPr>
            <p:cNvPr id="18" name="Rounded Rectangle 17"/>
            <p:cNvSpPr/>
            <p:nvPr/>
          </p:nvSpPr>
          <p:spPr>
            <a:xfrm>
              <a:off x="2445360" y="3168226"/>
              <a:ext cx="566948" cy="54803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2581757" y="3244026"/>
              <a:ext cx="278982" cy="37420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448586" y="316726"/>
            <a:ext cx="566948" cy="548032"/>
            <a:chOff x="2445360" y="2360825"/>
            <a:chExt cx="566948" cy="548032"/>
          </a:xfrm>
        </p:grpSpPr>
        <p:sp>
          <p:nvSpPr>
            <p:cNvPr id="17" name="Rounded Rectangle 16"/>
            <p:cNvSpPr/>
            <p:nvPr/>
          </p:nvSpPr>
          <p:spPr>
            <a:xfrm>
              <a:off x="2445360" y="2360825"/>
              <a:ext cx="566948" cy="5480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2596930" y="2483135"/>
              <a:ext cx="263810" cy="305660"/>
              <a:chOff x="3581400" y="3905251"/>
              <a:chExt cx="160338" cy="185738"/>
            </a:xfrm>
            <a:solidFill>
              <a:schemeClr val="bg1"/>
            </a:solidFill>
          </p:grpSpPr>
          <p:sp>
            <p:nvSpPr>
              <p:cNvPr id="28" name="Rectangle 33"/>
              <p:cNvSpPr>
                <a:spLocks noChangeArrowheads="1"/>
              </p:cNvSpPr>
              <p:nvPr/>
            </p:nvSpPr>
            <p:spPr bwMode="auto">
              <a:xfrm>
                <a:off x="3670300" y="3941763"/>
                <a:ext cx="28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34"/>
              <p:cNvSpPr>
                <a:spLocks noChangeArrowheads="1"/>
              </p:cNvSpPr>
              <p:nvPr/>
            </p:nvSpPr>
            <p:spPr bwMode="auto">
              <a:xfrm>
                <a:off x="3627438" y="3971926"/>
                <a:ext cx="2698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3581400" y="3994151"/>
                <a:ext cx="26988" cy="96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36"/>
              <p:cNvSpPr>
                <a:spLocks noChangeArrowheads="1"/>
              </p:cNvSpPr>
              <p:nvPr/>
            </p:nvSpPr>
            <p:spPr bwMode="auto">
              <a:xfrm>
                <a:off x="3714750" y="3905251"/>
                <a:ext cx="26988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2" name="矩形 31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  <a:latin typeface="+mj-ea"/>
                  <a:ea typeface="+mj-ea"/>
                </a:rPr>
                <a:t>【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  <a:hlinkClick r:id="rId3"/>
                </a:rPr>
                <a:t>科大</a:t>
              </a:r>
              <a:r>
                <a:rPr lang="en-US" altLang="zh-TW" dirty="0" smtClean="0">
                  <a:solidFill>
                    <a:schemeClr val="tx1"/>
                  </a:solidFill>
                  <a:latin typeface="+mj-ea"/>
                  <a:ea typeface="+mj-ea"/>
                </a:rPr>
                <a:t>】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申請入學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4082173" y="1299142"/>
            <a:ext cx="1417609" cy="19024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0" y="916360"/>
            <a:ext cx="28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AE1233"/>
                </a:solidFill>
                <a:latin typeface="+mn-ea"/>
                <a:ea typeface="+mn-ea"/>
              </a:rPr>
              <a:t>第二階段</a:t>
            </a:r>
            <a:r>
              <a:rPr lang="en-US" altLang="zh-TW" dirty="0">
                <a:solidFill>
                  <a:srgbClr val="AE1233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AE1233"/>
                </a:solidFill>
                <a:latin typeface="+mn-ea"/>
                <a:ea typeface="+mn-ea"/>
              </a:rPr>
              <a:t>指定項目甄試</a:t>
            </a:r>
          </a:p>
        </p:txBody>
      </p:sp>
      <p:sp>
        <p:nvSpPr>
          <p:cNvPr id="37" name="矩形 36"/>
          <p:cNvSpPr/>
          <p:nvPr/>
        </p:nvSpPr>
        <p:spPr>
          <a:xfrm>
            <a:off x="5499782" y="1299142"/>
            <a:ext cx="3374544" cy="19024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4" y="1285693"/>
            <a:ext cx="8830002" cy="279902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89364" y="1278791"/>
            <a:ext cx="8784962" cy="7176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89364" y="1996481"/>
            <a:ext cx="8794794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170980" y="4084712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說明一：指定項目甄試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70980" y="4084712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說明二：第二階段總成績比例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70980" y="4084712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說明三：書面審查資料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70980" y="4084712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說明四：線上審查資料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43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42" grpId="0" animBg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rgbClr val="AE12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志願選填策略</a:t>
            </a:r>
          </a:p>
        </p:txBody>
      </p:sp>
      <p:sp>
        <p:nvSpPr>
          <p:cNvPr id="10" name="剪去對角線角落矩形 9"/>
          <p:cNvSpPr/>
          <p:nvPr/>
        </p:nvSpPr>
        <p:spPr>
          <a:xfrm>
            <a:off x="4644482" y="2768826"/>
            <a:ext cx="3025813" cy="42344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j-ea"/>
                <a:ea typeface="+mj-ea"/>
              </a:rPr>
              <a:t>無法全面的落點分析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517846" y="3266883"/>
            <a:ext cx="4924366" cy="1490772"/>
          </a:xfrm>
          <a:prstGeom prst="rect">
            <a:avLst/>
          </a:prstGeom>
        </p:spPr>
        <p:txBody>
          <a:bodyPr/>
          <a:lstStyle>
            <a:lvl1pPr marL="162580" indent="-162580" algn="l" defTabSz="650321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90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8062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223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38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3544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870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3865" indent="-162580" algn="l" defTabSz="650321" rtl="0" eaLnBrk="1" latinLnBrk="0" hangingPunct="1">
              <a:lnSpc>
                <a:spcPct val="90000"/>
              </a:lnSpc>
              <a:spcBef>
                <a:spcPts val="356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dirty="0" smtClean="0"/>
              <a:t>每個人的分數不同</a:t>
            </a:r>
            <a:endParaRPr lang="en-US" altLang="zh-TW" dirty="0" smtClean="0"/>
          </a:p>
          <a:p>
            <a:pPr fontAlgn="auto">
              <a:spcAft>
                <a:spcPts val="0"/>
              </a:spcAft>
            </a:pPr>
            <a:r>
              <a:rPr lang="zh-TW" altLang="en-US" dirty="0" smtClean="0"/>
              <a:t>每個人對自己的期待不同</a:t>
            </a:r>
            <a:endParaRPr lang="en-US" altLang="zh-TW" dirty="0" smtClean="0"/>
          </a:p>
          <a:p>
            <a:pPr fontAlgn="auto">
              <a:spcAft>
                <a:spcPts val="0"/>
              </a:spcAft>
            </a:pPr>
            <a:r>
              <a:rPr lang="zh-TW" altLang="en-US" dirty="0" smtClean="0"/>
              <a:t>每年全國考試選填志願的趨勢不同</a:t>
            </a:r>
            <a:endParaRPr lang="en-US" altLang="zh-TW" dirty="0" smtClean="0"/>
          </a:p>
          <a:p>
            <a:pPr fontAlgn="auto">
              <a:spcAft>
                <a:spcPts val="0"/>
              </a:spcAft>
            </a:pPr>
            <a:r>
              <a:rPr lang="zh-TW" altLang="en-US" dirty="0" smtClean="0"/>
              <a:t>各科系名額、篩選條件不同</a:t>
            </a:r>
            <a:endParaRPr lang="en-US" altLang="zh-TW" dirty="0" smtClean="0"/>
          </a:p>
          <a:p>
            <a:pPr fontAlgn="auto">
              <a:spcAft>
                <a:spcPts val="0"/>
              </a:spcAft>
            </a:pPr>
            <a:endParaRPr lang="en-US" altLang="zh-TW" dirty="0" smtClean="0"/>
          </a:p>
          <a:p>
            <a:pPr fontAlgn="auto">
              <a:spcAft>
                <a:spcPts val="0"/>
              </a:spcAft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  <p:bldP spid="10" grpId="0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497755" y="412304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  <a:hlinkClick r:id="rId3"/>
              </a:rPr>
              <a:t>換算成績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109→108</a:t>
            </a:r>
            <a:endParaRPr lang="zh-TW" altLang="en-US" sz="2400" dirty="0">
              <a:latin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265175" y="601914"/>
            <a:ext cx="916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Step1</a:t>
            </a:r>
            <a:endParaRPr lang="zh-TW" altLang="en-US" sz="2100" dirty="0">
              <a:latin typeface="Segoe UI Black" panose="020B0A02040204020203" pitchFamily="34" charset="0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5948" y="1304192"/>
            <a:ext cx="55984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109</a:t>
            </a:r>
            <a:r>
              <a:rPr lang="en-US" altLang="zh-TW" sz="2100" dirty="0" smtClean="0">
                <a:latin typeface="+mn-ea"/>
                <a:ea typeface="+mn-ea"/>
                <a:cs typeface="Times New Roman"/>
              </a:rPr>
              <a:t>/</a:t>
            </a:r>
            <a:r>
              <a:rPr lang="en-US" altLang="zh-TW" sz="2100" dirty="0" smtClean="0">
                <a:solidFill>
                  <a:srgbClr val="002060"/>
                </a:solidFill>
                <a:latin typeface="+mn-ea"/>
                <a:ea typeface="+mn-ea"/>
                <a:cs typeface="Times New Roman"/>
              </a:rPr>
              <a:t>108</a:t>
            </a:r>
            <a:r>
              <a:rPr lang="zh-TW" altLang="zh-TW" sz="2100" dirty="0" smtClean="0">
                <a:latin typeface="+mn-ea"/>
                <a:ea typeface="+mn-ea"/>
                <a:cs typeface="Times New Roman"/>
              </a:rPr>
              <a:t>學年</a:t>
            </a:r>
            <a:r>
              <a:rPr lang="zh-TW" altLang="zh-TW" sz="2100" dirty="0">
                <a:latin typeface="+mn-ea"/>
                <a:ea typeface="+mn-ea"/>
                <a:cs typeface="Times New Roman"/>
              </a:rPr>
              <a:t>度大學學力測驗 五標</a:t>
            </a:r>
            <a:r>
              <a:rPr lang="zh-TW" altLang="zh-TW" sz="2100" dirty="0">
                <a:latin typeface="+mn-ea"/>
                <a:ea typeface="+mn-ea"/>
                <a:cs typeface="Times New Roman"/>
                <a:hlinkClick r:id="rId4" action="ppaction://hlinkfile"/>
              </a:rPr>
              <a:t>對照表</a:t>
            </a:r>
            <a:endParaRPr lang="zh-TW" altLang="en-US" sz="2100" dirty="0">
              <a:latin typeface="+mn-ea"/>
              <a:ea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13" name="矩形 1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選</a:t>
              </a:r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</a:rPr>
                <a:t>填志願</a:t>
              </a:r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SOP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24557"/>
              </p:ext>
            </p:extLst>
          </p:nvPr>
        </p:nvGraphicFramePr>
        <p:xfrm>
          <a:off x="245235" y="1777419"/>
          <a:ext cx="6059151" cy="2487792"/>
        </p:xfrm>
        <a:graphic>
          <a:graphicData uri="http://schemas.openxmlformats.org/drawingml/2006/table">
            <a:tbl>
              <a:tblPr/>
              <a:tblGrid>
                <a:gridCol w="874571"/>
                <a:gridCol w="1036916"/>
                <a:gridCol w="1036916"/>
                <a:gridCol w="1036916"/>
                <a:gridCol w="1036916"/>
                <a:gridCol w="1036916"/>
              </a:tblGrid>
              <a:tr h="427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     </a:t>
                      </a: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五標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頂標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前標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均標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後標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底標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國文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11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英文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14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12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數學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14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12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7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自然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11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C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/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華康正顏楷體W9" panose="030009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圓角矩形 1"/>
          <p:cNvSpPr/>
          <p:nvPr/>
        </p:nvSpPr>
        <p:spPr>
          <a:xfrm>
            <a:off x="2124522" y="2589267"/>
            <a:ext cx="3168352" cy="4320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129880" y="3021315"/>
            <a:ext cx="1074762" cy="4320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199112" y="3436020"/>
            <a:ext cx="1074762" cy="4320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  <p:bldP spid="2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497755" y="412304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  <a:hlinkClick r:id="rId3"/>
              </a:rPr>
              <a:t>換算成績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109→108</a:t>
            </a:r>
            <a:endParaRPr lang="zh-TW" altLang="en-US" sz="2400" dirty="0">
              <a:latin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265175" y="601914"/>
            <a:ext cx="916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Step1</a:t>
            </a:r>
            <a:endParaRPr lang="zh-TW" altLang="en-US" sz="2100" dirty="0">
              <a:latin typeface="Segoe UI Black" panose="020B0A02040204020203" pitchFamily="34" charset="0"/>
              <a:ea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13" name="矩形 1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選</a:t>
              </a:r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</a:rPr>
                <a:t>填志願</a:t>
              </a:r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SOP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667378" y="1276400"/>
            <a:ext cx="476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latin typeface="+mn-ea"/>
                <a:ea typeface="+mn-ea"/>
              </a:rPr>
              <a:t>對</a:t>
            </a:r>
            <a:r>
              <a:rPr lang="zh-TW" altLang="en-US" sz="2000" dirty="0">
                <a:latin typeface="+mn-ea"/>
                <a:ea typeface="+mn-ea"/>
              </a:rPr>
              <a:t>照</a:t>
            </a:r>
            <a:r>
              <a:rPr lang="zh-TW" altLang="en-US" sz="2000" dirty="0" smtClean="0">
                <a:latin typeface="+mn-ea"/>
                <a:ea typeface="+mn-ea"/>
              </a:rPr>
              <a:t>「</a:t>
            </a:r>
            <a:r>
              <a:rPr lang="en-US" altLang="zh-TW" sz="2000" dirty="0" smtClean="0">
                <a:latin typeface="+mn-ea"/>
                <a:ea typeface="+mn-ea"/>
              </a:rPr>
              <a:t>109-108</a:t>
            </a:r>
            <a:r>
              <a:rPr lang="zh-TW" altLang="en-US" sz="2000" dirty="0" smtClean="0">
                <a:latin typeface="+mn-ea"/>
                <a:ea typeface="+mn-ea"/>
              </a:rPr>
              <a:t>級分人數對</a:t>
            </a:r>
            <a:r>
              <a:rPr lang="zh-TW" altLang="en-US" sz="2000" dirty="0">
                <a:latin typeface="+mn-ea"/>
                <a:ea typeface="+mn-ea"/>
              </a:rPr>
              <a:t>照</a:t>
            </a:r>
            <a:r>
              <a:rPr lang="zh-TW" altLang="en-US" sz="2000" dirty="0" smtClean="0">
                <a:latin typeface="+mn-ea"/>
                <a:ea typeface="+mn-ea"/>
                <a:hlinkClick r:id="rId4" action="ppaction://hlinkfile"/>
              </a:rPr>
              <a:t>累計表</a:t>
            </a:r>
            <a:r>
              <a:rPr lang="zh-TW" altLang="en-US" sz="2000" dirty="0" smtClean="0">
                <a:latin typeface="+mn-ea"/>
                <a:ea typeface="+mn-ea"/>
              </a:rPr>
              <a:t>」</a:t>
            </a:r>
            <a:endParaRPr lang="zh-TW" altLang="en-US" sz="2000" dirty="0"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342" y="1708557"/>
            <a:ext cx="6769324" cy="30818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40772" y="2697497"/>
            <a:ext cx="1085947" cy="1758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12954" y="2558643"/>
            <a:ext cx="1085947" cy="138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098901" y="1774167"/>
            <a:ext cx="192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+mn-ea"/>
                <a:ea typeface="+mn-ea"/>
              </a:rPr>
              <a:t>109</a:t>
            </a:r>
            <a:r>
              <a:rPr lang="zh-TW" altLang="en-US" dirty="0" smtClean="0">
                <a:latin typeface="+mn-ea"/>
                <a:ea typeface="+mn-ea"/>
              </a:rPr>
              <a:t>數學</a:t>
            </a:r>
            <a:r>
              <a:rPr lang="en-US" altLang="zh-TW" dirty="0" smtClean="0">
                <a:solidFill>
                  <a:srgbClr val="C00000"/>
                </a:solidFill>
                <a:latin typeface="+mn-ea"/>
                <a:ea typeface="+mn-ea"/>
              </a:rPr>
              <a:t>14</a:t>
            </a:r>
            <a:r>
              <a:rPr lang="zh-TW" altLang="en-US" dirty="0" smtClean="0">
                <a:latin typeface="+mn-ea"/>
                <a:ea typeface="+mn-ea"/>
              </a:rPr>
              <a:t>級分</a:t>
            </a:r>
            <a:endParaRPr lang="en-US" altLang="zh-TW" dirty="0" smtClean="0">
              <a:latin typeface="+mn-ea"/>
              <a:ea typeface="+mn-ea"/>
            </a:endParaRPr>
          </a:p>
          <a:p>
            <a:pPr algn="ctr"/>
            <a:r>
              <a:rPr lang="en-US" altLang="zh-TW" dirty="0" smtClean="0">
                <a:latin typeface="+mn-ea"/>
                <a:ea typeface="+mn-ea"/>
              </a:rPr>
              <a:t>=</a:t>
            </a:r>
          </a:p>
          <a:p>
            <a:pPr algn="ctr"/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數學</a:t>
            </a:r>
            <a:r>
              <a:rPr lang="en-US" altLang="zh-TW" dirty="0" smtClean="0">
                <a:solidFill>
                  <a:srgbClr val="C00000"/>
                </a:solidFill>
                <a:latin typeface="+mn-ea"/>
                <a:ea typeface="+mn-ea"/>
              </a:rPr>
              <a:t>13</a:t>
            </a:r>
            <a:r>
              <a:rPr lang="zh-TW" altLang="en-US" dirty="0" smtClean="0">
                <a:latin typeface="+mn-ea"/>
                <a:ea typeface="+mn-ea"/>
              </a:rPr>
              <a:t>級分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56127" y="2773048"/>
            <a:ext cx="2154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C00000"/>
                </a:solidFill>
                <a:latin typeface="+mn-ea"/>
                <a:ea typeface="+mn-ea"/>
              </a:rPr>
              <a:t>所以換算成去年要減</a:t>
            </a:r>
            <a:r>
              <a:rPr lang="en-US" altLang="zh-TW" sz="1600" dirty="0" smtClean="0">
                <a:solidFill>
                  <a:srgbClr val="C00000"/>
                </a:solidFill>
                <a:latin typeface="+mn-ea"/>
                <a:ea typeface="+mn-ea"/>
              </a:rPr>
              <a:t>1</a:t>
            </a:r>
            <a:endParaRPr lang="zh-TW" altLang="en-US" sz="1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2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490374" y="497391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換算成績</a:t>
            </a:r>
            <a:endParaRPr lang="en-US" altLang="zh-TW" sz="2400" dirty="0"/>
          </a:p>
          <a:p>
            <a:pPr algn="ctr"/>
            <a:r>
              <a:rPr lang="en-US" altLang="zh-TW" sz="2400" dirty="0" smtClean="0"/>
              <a:t>109→108</a:t>
            </a:r>
            <a:endParaRPr lang="zh-TW" altLang="en-US" sz="2400" dirty="0"/>
          </a:p>
        </p:txBody>
      </p:sp>
      <p:sp>
        <p:nvSpPr>
          <p:cNvPr id="5" name="圓角矩形 4"/>
          <p:cNvSpPr/>
          <p:nvPr/>
        </p:nvSpPr>
        <p:spPr>
          <a:xfrm>
            <a:off x="6490374" y="1583549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找出</a:t>
            </a:r>
            <a:endParaRPr lang="en-US" altLang="zh-TW" sz="2400" dirty="0"/>
          </a:p>
          <a:p>
            <a:pPr algn="ctr"/>
            <a:r>
              <a:rPr lang="zh-TW" altLang="en-US" sz="2400" dirty="0"/>
              <a:t>想念的科系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317532" y="2669707"/>
            <a:ext cx="2199296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去年</a:t>
            </a:r>
            <a:endParaRPr lang="en-US" altLang="zh-TW" sz="2400" dirty="0"/>
          </a:p>
          <a:p>
            <a:pPr algn="ctr"/>
            <a:r>
              <a:rPr lang="zh-TW" altLang="en-US" sz="2400" dirty="0">
                <a:hlinkClick r:id="rId3"/>
              </a:rPr>
              <a:t>最低過篩標準</a:t>
            </a:r>
            <a:endParaRPr lang="zh-TW" altLang="en-US" sz="2400" dirty="0"/>
          </a:p>
        </p:txBody>
      </p:sp>
      <p:sp>
        <p:nvSpPr>
          <p:cNvPr id="14" name="向下箭號 13"/>
          <p:cNvSpPr/>
          <p:nvPr/>
        </p:nvSpPr>
        <p:spPr>
          <a:xfrm>
            <a:off x="7226647" y="1298017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7226647" y="2350482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245203" y="687002"/>
            <a:ext cx="897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252008" y="1750355"/>
            <a:ext cx="1001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252008" y="2856932"/>
            <a:ext cx="1001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latin typeface="Segoe UI Black" panose="020B0A02040204020203" pitchFamily="34" charset="0"/>
                <a:ea typeface="Segoe UI Black" panose="020B0A02040204020203" pitchFamily="34" charset="0"/>
              </a:rPr>
              <a:t>Step3</a:t>
            </a:r>
            <a:endParaRPr lang="zh-TW" altLang="en-US" sz="2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4402" y="1457629"/>
            <a:ext cx="48459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3" lvl="3">
              <a:lnSpc>
                <a:spcPct val="150000"/>
              </a:lnSpc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比較去年與今年</a:t>
            </a: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是否有變動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3" lvl="3">
              <a:lnSpc>
                <a:spcPct val="150000"/>
              </a:lnSpc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簡章上</a:t>
            </a: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篩選科目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倍率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是否有改變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2047" y="1514381"/>
            <a:ext cx="628437" cy="983517"/>
          </a:xfrm>
          <a:prstGeom prst="rect">
            <a:avLst/>
          </a:prstGeom>
        </p:spPr>
        <p:txBody>
          <a:bodyPr vert="horz" lIns="68592" tIns="34296" rIns="68592" bIns="34296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dirty="0"/>
              <a:t>提醒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23" name="矩形 2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選</a:t>
              </a:r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</a:rPr>
                <a:t>填志願</a:t>
              </a:r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SOP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圓角化同側角落矩形 2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3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170098" y="1001448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換算成績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109→108</a:t>
            </a:r>
            <a:endParaRPr lang="zh-TW" altLang="en-US" sz="2400" dirty="0">
              <a:latin typeface="+mn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70097" y="2087605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找出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zh-TW" altLang="en-US" sz="2400" dirty="0">
                <a:latin typeface="+mn-ea"/>
              </a:rPr>
              <a:t>想念的科系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997256" y="3173763"/>
            <a:ext cx="2199296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去年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zh-TW" altLang="en-US" sz="2400" dirty="0">
                <a:latin typeface="+mn-ea"/>
              </a:rPr>
              <a:t>最低過篩標準</a:t>
            </a:r>
          </a:p>
        </p:txBody>
      </p:sp>
      <p:sp>
        <p:nvSpPr>
          <p:cNvPr id="9" name="向下箭號 8"/>
          <p:cNvSpPr/>
          <p:nvPr/>
        </p:nvSpPr>
        <p:spPr>
          <a:xfrm>
            <a:off x="1914537" y="1768381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1906371" y="2854539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196552" y="2112542"/>
            <a:ext cx="1118701" cy="112570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378596" y="2370540"/>
            <a:ext cx="2858494" cy="609706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solidFill>
                  <a:srgbClr val="C00000"/>
                </a:solidFill>
              </a:rPr>
              <a:t>個人申請</a:t>
            </a:r>
            <a:r>
              <a:rPr lang="zh-TW" altLang="en-US" sz="3000" dirty="0"/>
              <a:t>分析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0297" y="1188672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0297" y="2263254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6687" y="3360988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latin typeface="Segoe UI Black" panose="020B0A02040204020203" pitchFamily="34" charset="0"/>
                <a:ea typeface="Segoe UI Black" panose="020B0A02040204020203" pitchFamily="34" charset="0"/>
              </a:rPr>
              <a:t>Step3</a:t>
            </a:r>
            <a:endParaRPr lang="zh-TW" altLang="en-US" sz="2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180011" y="1864492"/>
            <a:ext cx="979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Step4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315294" y="2479151"/>
            <a:ext cx="7383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latin typeface="+mn-ea"/>
                <a:ea typeface="+mn-ea"/>
              </a:rPr>
              <a:t>分析</a:t>
            </a:r>
            <a:endParaRPr lang="zh-TW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08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9085" y="723035"/>
            <a:ext cx="594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</a:t>
            </a:r>
            <a:r>
              <a:rPr lang="zh-TW" altLang="en-US" sz="2400" dirty="0" smtClean="0">
                <a:latin typeface="+mn-ea"/>
                <a:ea typeface="+mn-ea"/>
              </a:rPr>
              <a:t>往年</a:t>
            </a:r>
            <a:r>
              <a:rPr lang="zh-TW" altLang="en-US" sz="2400" dirty="0">
                <a:latin typeface="+mn-ea"/>
                <a:ea typeface="+mn-ea"/>
              </a:rPr>
              <a:t>的最低錄取</a:t>
            </a:r>
            <a:r>
              <a:rPr lang="zh-TW" altLang="en-US" sz="2400" dirty="0" smtClean="0">
                <a:latin typeface="+mn-ea"/>
                <a:ea typeface="+mn-ea"/>
              </a:rPr>
              <a:t>分數相比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5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9085" y="723035"/>
            <a:ext cx="5944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和往年的最低錄取分數</a:t>
            </a:r>
            <a:r>
              <a:rPr lang="zh-TW" altLang="en-US" sz="2400" dirty="0" smtClean="0">
                <a:latin typeface="+mn-ea"/>
                <a:ea typeface="+mn-ea"/>
              </a:rPr>
              <a:t>相比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 smtClean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 smtClean="0">
                <a:latin typeface="+mn-ea"/>
                <a:ea typeface="+mn-ea"/>
              </a:rPr>
              <a:t>落</a:t>
            </a:r>
            <a:r>
              <a:rPr lang="zh-TW" altLang="en-US" sz="2400" dirty="0">
                <a:latin typeface="+mn-ea"/>
                <a:ea typeface="+mn-ea"/>
              </a:rPr>
              <a:t>點</a:t>
            </a:r>
            <a:r>
              <a:rPr lang="zh-TW" altLang="en-US" sz="2400" dirty="0" smtClean="0">
                <a:latin typeface="+mn-ea"/>
                <a:ea typeface="+mn-ea"/>
              </a:rPr>
              <a:t>分析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3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52802" y="1268584"/>
            <a:ext cx="61577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不要只做一家的落點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不要只相信落點，更不要只相信一家的落點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自己推估落點，你才能明瞭原因何在。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比落點更重要的指標：個人特質、生涯規劃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每年成績趨勢不同（科大更難以預測）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落點</a:t>
            </a:r>
            <a:r>
              <a:rPr lang="zh-TW" altLang="en-US" dirty="0"/>
              <a:t>分析</a:t>
            </a:r>
          </a:p>
        </p:txBody>
      </p:sp>
    </p:spTree>
    <p:extLst>
      <p:ext uri="{BB962C8B-B14F-4D97-AF65-F5344CB8AC3E}">
        <p14:creationId xmlns:p14="http://schemas.microsoft.com/office/powerpoint/2010/main" val="2052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9085" y="723035"/>
            <a:ext cx="5944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和往年的最低錄取分數相比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落點分析</a:t>
            </a: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校系排名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含科大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4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-19744"/>
            <a:ext cx="9144000" cy="516483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10498" y="1492424"/>
            <a:ext cx="2854167" cy="528090"/>
            <a:chOff x="1310501" y="1344071"/>
            <a:chExt cx="2854167" cy="528090"/>
          </a:xfrm>
        </p:grpSpPr>
        <p:sp>
          <p:nvSpPr>
            <p:cNvPr id="24" name="MH_SubTitle_1"/>
            <p:cNvSpPr/>
            <p:nvPr>
              <p:custDataLst>
                <p:tags r:id="rId13"/>
              </p:custDataLst>
            </p:nvPr>
          </p:nvSpPr>
          <p:spPr>
            <a:xfrm>
              <a:off x="1310501" y="1344071"/>
              <a:ext cx="2854167" cy="528090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72868" tIns="0" rIns="0" bIns="0" rtlCol="0" anchor="ctr" anchorCtr="0">
              <a:noAutofit/>
            </a:bodyPr>
            <a:lstStyle/>
            <a:p>
              <a:r>
                <a:rPr lang="zh-TW" altLang="en-US" sz="1700" b="1" dirty="0">
                  <a:latin typeface="+mn-ea"/>
                  <a:ea typeface="+mn-ea"/>
                  <a:sym typeface="Arial" panose="020B0604020202020204" pitchFamily="34" charset="0"/>
                </a:rPr>
                <a:t>個人申請簡介</a:t>
              </a:r>
              <a:endParaRPr lang="en-US" altLang="zh-CN" sz="17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MH_Other_1"/>
            <p:cNvSpPr txBox="1"/>
            <p:nvPr>
              <p:custDataLst>
                <p:tags r:id="rId14"/>
              </p:custDataLst>
            </p:nvPr>
          </p:nvSpPr>
          <p:spPr>
            <a:xfrm flipH="1">
              <a:off x="1463863" y="1378569"/>
              <a:ext cx="601591" cy="43779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918587" y="1974868"/>
            <a:ext cx="2853078" cy="527273"/>
            <a:chOff x="4901294" y="1816364"/>
            <a:chExt cx="2853078" cy="527273"/>
          </a:xfrm>
        </p:grpSpPr>
        <p:sp>
          <p:nvSpPr>
            <p:cNvPr id="26" name="MH_SubTitle_2"/>
            <p:cNvSpPr/>
            <p:nvPr>
              <p:custDataLst>
                <p:tags r:id="rId11"/>
              </p:custDataLst>
            </p:nvPr>
          </p:nvSpPr>
          <p:spPr>
            <a:xfrm flipH="1">
              <a:off x="4901294" y="1816364"/>
              <a:ext cx="2853078" cy="527273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3969983 w 4508453"/>
                <a:gd name="connsiteY3" fmla="*/ 88141 h 969560"/>
                <a:gd name="connsiteX4" fmla="*/ 4411497 w 4508453"/>
                <a:gd name="connsiteY4" fmla="*/ 489518 h 969560"/>
                <a:gd name="connsiteX5" fmla="*/ 4411496 w 4508453"/>
                <a:gd name="connsiteY5" fmla="*/ 489518 h 969560"/>
                <a:gd name="connsiteX6" fmla="*/ 3969982 w 4508453"/>
                <a:gd name="connsiteY6" fmla="*/ 890894 h 969560"/>
                <a:gd name="connsiteX7" fmla="*/ 1260428 w 4508453"/>
                <a:gd name="connsiteY7" fmla="*/ 890894 h 969560"/>
                <a:gd name="connsiteX8" fmla="*/ 1260428 w 4508453"/>
                <a:gd name="connsiteY8" fmla="*/ 88141 h 969560"/>
                <a:gd name="connsiteX9" fmla="*/ 4023673 w 4508453"/>
                <a:gd name="connsiteY9" fmla="*/ 0 h 969560"/>
                <a:gd name="connsiteX10" fmla="*/ 484780 w 4508453"/>
                <a:gd name="connsiteY10" fmla="*/ 0 h 969560"/>
                <a:gd name="connsiteX11" fmla="*/ 9849 w 4508453"/>
                <a:gd name="connsiteY11" fmla="*/ 387080 h 969560"/>
                <a:gd name="connsiteX12" fmla="*/ 0 w 4508453"/>
                <a:gd name="connsiteY12" fmla="*/ 484780 h 969560"/>
                <a:gd name="connsiteX13" fmla="*/ 9849 w 4508453"/>
                <a:gd name="connsiteY13" fmla="*/ 582479 h 969560"/>
                <a:gd name="connsiteX14" fmla="*/ 484780 w 4508453"/>
                <a:gd name="connsiteY14" fmla="*/ 969559 h 969560"/>
                <a:gd name="connsiteX15" fmla="*/ 4023672 w 4508453"/>
                <a:gd name="connsiteY15" fmla="*/ 969560 h 969560"/>
                <a:gd name="connsiteX16" fmla="*/ 4508452 w 4508453"/>
                <a:gd name="connsiteY16" fmla="*/ 484780 h 969560"/>
                <a:gd name="connsiteX17" fmla="*/ 4508453 w 4508453"/>
                <a:gd name="connsiteY17" fmla="*/ 484780 h 969560"/>
                <a:gd name="connsiteX18" fmla="*/ 4023673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230416" tIns="0" rIns="0" bIns="0" rtlCol="0" anchor="ctr">
              <a:noAutofit/>
            </a:bodyPr>
            <a:lstStyle/>
            <a:p>
              <a:r>
                <a:rPr lang="zh-TW" altLang="en-US" sz="1700" b="1" dirty="0" smtClean="0">
                  <a:latin typeface="+mn-ea"/>
                  <a:ea typeface="+mn-ea"/>
                  <a:sym typeface="Arial" panose="020B0604020202020204" pitchFamily="34" charset="0"/>
                </a:rPr>
                <a:t>讀</a:t>
              </a:r>
              <a:r>
                <a:rPr lang="zh-TW" altLang="en-US" sz="1700" b="1" dirty="0">
                  <a:latin typeface="+mn-ea"/>
                  <a:ea typeface="+mn-ea"/>
                  <a:sym typeface="Arial" panose="020B0604020202020204" pitchFamily="34" charset="0"/>
                </a:rPr>
                <a:t>懂</a:t>
              </a:r>
              <a:r>
                <a:rPr lang="zh-TW" altLang="en-US" sz="1700" b="1" dirty="0" smtClean="0">
                  <a:latin typeface="+mn-ea"/>
                  <a:ea typeface="+mn-ea"/>
                  <a:sym typeface="Arial" panose="020B0604020202020204" pitchFamily="34" charset="0"/>
                </a:rPr>
                <a:t>簡章</a:t>
              </a:r>
              <a:endParaRPr lang="en-US" altLang="zh-CN" sz="17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MH_Other_2"/>
            <p:cNvSpPr txBox="1"/>
            <p:nvPr>
              <p:custDataLst>
                <p:tags r:id="rId12"/>
              </p:custDataLst>
            </p:nvPr>
          </p:nvSpPr>
          <p:spPr>
            <a:xfrm flipH="1">
              <a:off x="7017674" y="1861102"/>
              <a:ext cx="601591" cy="43779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310500" y="2424945"/>
            <a:ext cx="2854167" cy="528090"/>
            <a:chOff x="1310500" y="2428528"/>
            <a:chExt cx="2854167" cy="528090"/>
          </a:xfrm>
        </p:grpSpPr>
        <p:sp>
          <p:nvSpPr>
            <p:cNvPr id="28" name="MH_SubTitle_1"/>
            <p:cNvSpPr/>
            <p:nvPr>
              <p:custDataLst>
                <p:tags r:id="rId9"/>
              </p:custDataLst>
            </p:nvPr>
          </p:nvSpPr>
          <p:spPr>
            <a:xfrm>
              <a:off x="1310500" y="2428528"/>
              <a:ext cx="2854167" cy="528090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72868" tIns="0" rIns="0" bIns="0" rtlCol="0" anchor="ctr" anchorCtr="0">
              <a:noAutofit/>
            </a:bodyPr>
            <a:lstStyle/>
            <a:p>
              <a:r>
                <a:rPr lang="zh-TW" altLang="en-US" sz="1700" b="1" dirty="0">
                  <a:latin typeface="+mn-ea"/>
                  <a:ea typeface="+mn-ea"/>
                  <a:sym typeface="Arial" panose="020B0604020202020204" pitchFamily="34" charset="0"/>
                </a:rPr>
                <a:t>志願選填策略</a:t>
              </a:r>
            </a:p>
          </p:txBody>
        </p:sp>
        <p:sp>
          <p:nvSpPr>
            <p:cNvPr id="29" name="MH_Other_1"/>
            <p:cNvSpPr txBox="1"/>
            <p:nvPr>
              <p:custDataLst>
                <p:tags r:id="rId10"/>
              </p:custDataLst>
            </p:nvPr>
          </p:nvSpPr>
          <p:spPr>
            <a:xfrm flipH="1">
              <a:off x="1463862" y="2463026"/>
              <a:ext cx="601591" cy="43779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918587" y="2874165"/>
            <a:ext cx="2853078" cy="527273"/>
            <a:chOff x="4901294" y="3004592"/>
            <a:chExt cx="2853078" cy="527273"/>
          </a:xfrm>
          <a:solidFill>
            <a:srgbClr val="CD5652"/>
          </a:solidFill>
        </p:grpSpPr>
        <p:sp>
          <p:nvSpPr>
            <p:cNvPr id="30" name="MH_SubTitle_2"/>
            <p:cNvSpPr/>
            <p:nvPr>
              <p:custDataLst>
                <p:tags r:id="rId7"/>
              </p:custDataLst>
            </p:nvPr>
          </p:nvSpPr>
          <p:spPr>
            <a:xfrm flipH="1">
              <a:off x="4901294" y="3004592"/>
              <a:ext cx="2853078" cy="527273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3969983 w 4508453"/>
                <a:gd name="connsiteY3" fmla="*/ 88141 h 969560"/>
                <a:gd name="connsiteX4" fmla="*/ 4411497 w 4508453"/>
                <a:gd name="connsiteY4" fmla="*/ 489518 h 969560"/>
                <a:gd name="connsiteX5" fmla="*/ 4411496 w 4508453"/>
                <a:gd name="connsiteY5" fmla="*/ 489518 h 969560"/>
                <a:gd name="connsiteX6" fmla="*/ 3969982 w 4508453"/>
                <a:gd name="connsiteY6" fmla="*/ 890894 h 969560"/>
                <a:gd name="connsiteX7" fmla="*/ 1260428 w 4508453"/>
                <a:gd name="connsiteY7" fmla="*/ 890894 h 969560"/>
                <a:gd name="connsiteX8" fmla="*/ 1260428 w 4508453"/>
                <a:gd name="connsiteY8" fmla="*/ 88141 h 969560"/>
                <a:gd name="connsiteX9" fmla="*/ 4023673 w 4508453"/>
                <a:gd name="connsiteY9" fmla="*/ 0 h 969560"/>
                <a:gd name="connsiteX10" fmla="*/ 484780 w 4508453"/>
                <a:gd name="connsiteY10" fmla="*/ 0 h 969560"/>
                <a:gd name="connsiteX11" fmla="*/ 9849 w 4508453"/>
                <a:gd name="connsiteY11" fmla="*/ 387080 h 969560"/>
                <a:gd name="connsiteX12" fmla="*/ 0 w 4508453"/>
                <a:gd name="connsiteY12" fmla="*/ 484780 h 969560"/>
                <a:gd name="connsiteX13" fmla="*/ 9849 w 4508453"/>
                <a:gd name="connsiteY13" fmla="*/ 582479 h 969560"/>
                <a:gd name="connsiteX14" fmla="*/ 484780 w 4508453"/>
                <a:gd name="connsiteY14" fmla="*/ 969559 h 969560"/>
                <a:gd name="connsiteX15" fmla="*/ 4023672 w 4508453"/>
                <a:gd name="connsiteY15" fmla="*/ 969560 h 969560"/>
                <a:gd name="connsiteX16" fmla="*/ 4508452 w 4508453"/>
                <a:gd name="connsiteY16" fmla="*/ 484780 h 969560"/>
                <a:gd name="connsiteX17" fmla="*/ 4508453 w 4508453"/>
                <a:gd name="connsiteY17" fmla="*/ 484780 h 969560"/>
                <a:gd name="connsiteX18" fmla="*/ 4023673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230416" tIns="0" rIns="0" bIns="0" rtlCol="0" anchor="ctr">
              <a:noAutofit/>
            </a:bodyPr>
            <a:lstStyle/>
            <a:p>
              <a:r>
                <a:rPr lang="zh-TW" altLang="en-US" sz="1700" b="1" dirty="0" smtClean="0">
                  <a:latin typeface="+mn-ea"/>
                  <a:ea typeface="+mn-ea"/>
                  <a:sym typeface="Arial" panose="020B0604020202020204" pitchFamily="34" charset="0"/>
                </a:rPr>
                <a:t>個人申請評估表</a:t>
              </a:r>
              <a:endParaRPr lang="en-US" altLang="zh-CN" sz="17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MH_Other_2"/>
            <p:cNvSpPr txBox="1"/>
            <p:nvPr>
              <p:custDataLst>
                <p:tags r:id="rId8"/>
              </p:custDataLst>
            </p:nvPr>
          </p:nvSpPr>
          <p:spPr>
            <a:xfrm flipH="1">
              <a:off x="7017674" y="3038681"/>
              <a:ext cx="601591" cy="437795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MH_Others_1"/>
          <p:cNvSpPr txBox="1"/>
          <p:nvPr>
            <p:custDataLst>
              <p:tags r:id="rId1"/>
            </p:custDataLst>
          </p:nvPr>
        </p:nvSpPr>
        <p:spPr>
          <a:xfrm>
            <a:off x="3063843" y="556320"/>
            <a:ext cx="1194506" cy="4816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1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錄</a:t>
            </a:r>
            <a:endParaRPr lang="zh-CN" altLang="en-US" sz="3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Others_2"/>
          <p:cNvSpPr txBox="1"/>
          <p:nvPr>
            <p:custDataLst>
              <p:tags r:id="rId2"/>
            </p:custDataLst>
          </p:nvPr>
        </p:nvSpPr>
        <p:spPr>
          <a:xfrm>
            <a:off x="4504027" y="556334"/>
            <a:ext cx="2255066" cy="4816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310499" y="3357466"/>
            <a:ext cx="2854167" cy="528090"/>
            <a:chOff x="1310499" y="3487030"/>
            <a:chExt cx="2854167" cy="528090"/>
          </a:xfrm>
        </p:grpSpPr>
        <p:sp>
          <p:nvSpPr>
            <p:cNvPr id="14" name="MH_SubTitle_1"/>
            <p:cNvSpPr/>
            <p:nvPr>
              <p:custDataLst>
                <p:tags r:id="rId5"/>
              </p:custDataLst>
            </p:nvPr>
          </p:nvSpPr>
          <p:spPr>
            <a:xfrm>
              <a:off x="1310499" y="3487030"/>
              <a:ext cx="2854167" cy="528090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72868" tIns="0" rIns="0" bIns="0" rtlCol="0" anchor="ctr" anchorCtr="0">
              <a:noAutofit/>
            </a:bodyPr>
            <a:lstStyle/>
            <a:p>
              <a:r>
                <a:rPr lang="en-US" altLang="zh-TW" sz="1700" b="1" dirty="0">
                  <a:latin typeface="+mn-ea"/>
                  <a:ea typeface="+mn-ea"/>
                  <a:sym typeface="Arial" panose="020B0604020202020204" pitchFamily="34" charset="0"/>
                </a:rPr>
                <a:t>Q&amp;A</a:t>
              </a:r>
              <a:r>
                <a:rPr lang="zh-TW" altLang="en-US" sz="1700" b="1" dirty="0">
                  <a:latin typeface="+mn-ea"/>
                  <a:ea typeface="+mn-ea"/>
                  <a:sym typeface="Arial" panose="020B0604020202020204" pitchFamily="34" charset="0"/>
                </a:rPr>
                <a:t>整理</a:t>
              </a:r>
              <a:endParaRPr lang="en-US" altLang="zh-CN" sz="17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MH_Other_1"/>
            <p:cNvSpPr txBox="1"/>
            <p:nvPr>
              <p:custDataLst>
                <p:tags r:id="rId6"/>
              </p:custDataLst>
            </p:nvPr>
          </p:nvSpPr>
          <p:spPr>
            <a:xfrm flipH="1">
              <a:off x="1463861" y="3521528"/>
              <a:ext cx="601591" cy="43779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</a:t>
              </a:r>
              <a:r>
                <a:rPr lang="en-US" altLang="zh-CN" sz="2800" dirty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5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918587" y="3773463"/>
            <a:ext cx="2853078" cy="527273"/>
            <a:chOff x="4918587" y="3959323"/>
            <a:chExt cx="2853078" cy="527273"/>
          </a:xfrm>
        </p:grpSpPr>
        <p:sp>
          <p:nvSpPr>
            <p:cNvPr id="19" name="MH_SubTitle_2"/>
            <p:cNvSpPr/>
            <p:nvPr>
              <p:custDataLst>
                <p:tags r:id="rId3"/>
              </p:custDataLst>
            </p:nvPr>
          </p:nvSpPr>
          <p:spPr>
            <a:xfrm flipH="1">
              <a:off x="4918587" y="3959323"/>
              <a:ext cx="2853078" cy="527273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3969983 w 4508453"/>
                <a:gd name="connsiteY3" fmla="*/ 88141 h 969560"/>
                <a:gd name="connsiteX4" fmla="*/ 4411497 w 4508453"/>
                <a:gd name="connsiteY4" fmla="*/ 489518 h 969560"/>
                <a:gd name="connsiteX5" fmla="*/ 4411496 w 4508453"/>
                <a:gd name="connsiteY5" fmla="*/ 489518 h 969560"/>
                <a:gd name="connsiteX6" fmla="*/ 3969982 w 4508453"/>
                <a:gd name="connsiteY6" fmla="*/ 890894 h 969560"/>
                <a:gd name="connsiteX7" fmla="*/ 1260428 w 4508453"/>
                <a:gd name="connsiteY7" fmla="*/ 890894 h 969560"/>
                <a:gd name="connsiteX8" fmla="*/ 1260428 w 4508453"/>
                <a:gd name="connsiteY8" fmla="*/ 88141 h 969560"/>
                <a:gd name="connsiteX9" fmla="*/ 4023673 w 4508453"/>
                <a:gd name="connsiteY9" fmla="*/ 0 h 969560"/>
                <a:gd name="connsiteX10" fmla="*/ 484780 w 4508453"/>
                <a:gd name="connsiteY10" fmla="*/ 0 h 969560"/>
                <a:gd name="connsiteX11" fmla="*/ 9849 w 4508453"/>
                <a:gd name="connsiteY11" fmla="*/ 387080 h 969560"/>
                <a:gd name="connsiteX12" fmla="*/ 0 w 4508453"/>
                <a:gd name="connsiteY12" fmla="*/ 484780 h 969560"/>
                <a:gd name="connsiteX13" fmla="*/ 9849 w 4508453"/>
                <a:gd name="connsiteY13" fmla="*/ 582479 h 969560"/>
                <a:gd name="connsiteX14" fmla="*/ 484780 w 4508453"/>
                <a:gd name="connsiteY14" fmla="*/ 969559 h 969560"/>
                <a:gd name="connsiteX15" fmla="*/ 4023672 w 4508453"/>
                <a:gd name="connsiteY15" fmla="*/ 969560 h 969560"/>
                <a:gd name="connsiteX16" fmla="*/ 4508452 w 4508453"/>
                <a:gd name="connsiteY16" fmla="*/ 484780 h 969560"/>
                <a:gd name="connsiteX17" fmla="*/ 4508453 w 4508453"/>
                <a:gd name="connsiteY17" fmla="*/ 484780 h 969560"/>
                <a:gd name="connsiteX18" fmla="*/ 4023673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230416" tIns="0" rIns="0" bIns="0" rtlCol="0" anchor="ctr">
              <a:noAutofit/>
            </a:bodyPr>
            <a:lstStyle/>
            <a:p>
              <a:r>
                <a:rPr lang="zh-TW" altLang="en-US" sz="1700" b="1" dirty="0">
                  <a:latin typeface="+mn-ea"/>
                  <a:sym typeface="Arial" panose="020B0604020202020204" pitchFamily="34" charset="0"/>
                </a:rPr>
                <a:t>線</a:t>
              </a:r>
              <a:r>
                <a:rPr lang="zh-TW" altLang="en-US" sz="1700" b="1" dirty="0" smtClean="0">
                  <a:latin typeface="+mn-ea"/>
                  <a:sym typeface="Arial" panose="020B0604020202020204" pitchFamily="34" charset="0"/>
                </a:rPr>
                <a:t>上資</a:t>
              </a:r>
              <a:r>
                <a:rPr lang="zh-TW" altLang="en-US" sz="1700" b="1" dirty="0">
                  <a:latin typeface="+mn-ea"/>
                  <a:sym typeface="Arial" panose="020B0604020202020204" pitchFamily="34" charset="0"/>
                </a:rPr>
                <a:t>源</a:t>
              </a:r>
              <a:endParaRPr lang="en-US" altLang="zh-CN" sz="17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MH_Other_2"/>
            <p:cNvSpPr txBox="1"/>
            <p:nvPr>
              <p:custDataLst>
                <p:tags r:id="rId4"/>
              </p:custDataLst>
            </p:nvPr>
          </p:nvSpPr>
          <p:spPr>
            <a:xfrm flipH="1">
              <a:off x="7034967" y="3993412"/>
              <a:ext cx="601591" cy="43779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0</a:t>
              </a:r>
              <a:r>
                <a:rPr lang="en-US" altLang="zh-TW" sz="2800" dirty="0" smtClean="0">
                  <a:solidFill>
                    <a:srgbClr val="FFFFFF"/>
                  </a:solidFill>
                  <a:latin typeface="Arial" panose="020B0604020202020204" pitchFamily="34" charset="0"/>
                  <a:cs typeface="Times New Roman" pitchFamily="18" charset="0"/>
                  <a:sym typeface="Arial" panose="020B0604020202020204" pitchFamily="34" charset="0"/>
                </a:rPr>
                <a:t>6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選校？選系？校系排名？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7150" y="1581352"/>
            <a:ext cx="85168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多利用時間和父母師長 討論。</a:t>
            </a: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考量社會趨勢的變化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大數據、高齡照護、文創科技、綠色經濟、電子商務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對於大學校系資源的認識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雙主修、輔系、國外交換生等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標示大學的重要特色</a:t>
            </a: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參考業界大學排行資訊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企業最愛排行、註冊率、科系就業穩定度、薪資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5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  <a:hlinkClick r:id="rId3"/>
              </a:rPr>
              <a:t>2020</a:t>
            </a:r>
            <a:r>
              <a:rPr lang="zh-TW" altLang="en-US" b="1" dirty="0" smtClean="0">
                <a:latin typeface="+mj-ea"/>
                <a:hlinkClick r:id="rId3"/>
              </a:rPr>
              <a:t>企業</a:t>
            </a:r>
            <a:r>
              <a:rPr lang="zh-TW" altLang="en-US" b="1" dirty="0">
                <a:latin typeface="+mj-ea"/>
                <a:hlinkClick r:id="rId3"/>
              </a:rPr>
              <a:t>最愛大學整體</a:t>
            </a:r>
            <a:r>
              <a:rPr lang="zh-TW" altLang="en-US" b="1" dirty="0" smtClean="0">
                <a:latin typeface="+mj-ea"/>
                <a:hlinkClick r:id="rId3"/>
              </a:rPr>
              <a:t>排行</a:t>
            </a:r>
            <a:endParaRPr lang="zh-TW" altLang="en-US" dirty="0">
              <a:latin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9018" y="6344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>
                <a:latin typeface="+mn-ea"/>
                <a:ea typeface="+mn-ea"/>
              </a:rPr>
              <a:t>資料來源</a:t>
            </a:r>
            <a:r>
              <a:rPr lang="en-US" altLang="zh-TW" dirty="0" smtClean="0">
                <a:latin typeface="+mn-ea"/>
                <a:ea typeface="+mn-ea"/>
              </a:rPr>
              <a:t>:111</a:t>
            </a:r>
            <a:r>
              <a:rPr lang="en-US" altLang="zh-TW" dirty="0">
                <a:latin typeface="+mn-ea"/>
                <a:ea typeface="+mn-ea"/>
              </a:rPr>
              <a:t>1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4" y="1041837"/>
            <a:ext cx="9047619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9085" y="723035"/>
            <a:ext cx="5944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和往年的最低錄取分數相比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落點分析</a:t>
            </a: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校系排名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含科大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zh-TW" sz="2400" dirty="0">
                <a:solidFill>
                  <a:srgbClr val="C00000"/>
                </a:solidFill>
                <a:latin typeface="+mn-ea"/>
                <a:ea typeface="+mn-ea"/>
              </a:rPr>
              <a:t>選擇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安全</a:t>
            </a:r>
            <a:r>
              <a:rPr lang="en-US" altLang="zh-TW" sz="2400" dirty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夢幻科系的比例</a:t>
            </a: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63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30" y="234836"/>
            <a:ext cx="70352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latin typeface="+mj-ea"/>
                <a:ea typeface="+mj-ea"/>
              </a:rPr>
              <a:t>若</a:t>
            </a:r>
            <a:r>
              <a:rPr lang="zh-TW" altLang="en-US" sz="2100" dirty="0" smtClean="0">
                <a:solidFill>
                  <a:srgbClr val="C00000"/>
                </a:solidFill>
                <a:latin typeface="+mj-ea"/>
                <a:ea typeface="+mj-ea"/>
              </a:rPr>
              <a:t>大學</a:t>
            </a:r>
            <a:r>
              <a:rPr lang="en-US" altLang="zh-TW" sz="2100" dirty="0" smtClean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2100" dirty="0" smtClean="0">
                <a:solidFill>
                  <a:srgbClr val="C00000"/>
                </a:solidFill>
                <a:latin typeface="+mj-ea"/>
                <a:ea typeface="+mj-ea"/>
              </a:rPr>
              <a:t>科大校</a:t>
            </a:r>
            <a:r>
              <a:rPr lang="zh-TW" altLang="en-US" sz="2100" dirty="0">
                <a:solidFill>
                  <a:srgbClr val="C00000"/>
                </a:solidFill>
                <a:latin typeface="+mj-ea"/>
                <a:ea typeface="+mj-ea"/>
              </a:rPr>
              <a:t>系</a:t>
            </a:r>
            <a:r>
              <a:rPr lang="zh-TW" altLang="en-US" sz="2100" dirty="0">
                <a:latin typeface="+mj-ea"/>
                <a:ea typeface="+mj-ea"/>
              </a:rPr>
              <a:t>今年與去年之招生</a:t>
            </a:r>
            <a:r>
              <a:rPr lang="zh-TW" altLang="en-US" sz="2100" b="1" dirty="0" smtClean="0">
                <a:solidFill>
                  <a:srgbClr val="C00000"/>
                </a:solidFill>
                <a:latin typeface="+mj-ea"/>
                <a:ea typeface="+mj-ea"/>
              </a:rPr>
              <a:t>人數未</a:t>
            </a:r>
            <a:r>
              <a:rPr lang="zh-TW" altLang="en-US" sz="2100" b="1" dirty="0">
                <a:solidFill>
                  <a:srgbClr val="C00000"/>
                </a:solidFill>
                <a:latin typeface="+mj-ea"/>
                <a:ea typeface="+mj-ea"/>
              </a:rPr>
              <a:t>調整</a:t>
            </a:r>
            <a:endParaRPr lang="en-US" altLang="zh-TW" sz="21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679222"/>
                  </p:ext>
                </p:extLst>
              </p:nvPr>
            </p:nvGraphicFramePr>
            <p:xfrm>
              <a:off x="324322" y="906986"/>
              <a:ext cx="8496944" cy="1714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6184"/>
                    <a:gridCol w="3140734"/>
                    <a:gridCol w="2211322"/>
                    <a:gridCol w="1488704"/>
                  </a:tblGrid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分類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大學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科大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建議校系數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  <a:tr h="686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夢幻校系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1.</a:t>
                          </a:r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各項篩選倍率皆為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-1</a:t>
                          </a:r>
                        </a:p>
                        <a:p>
                          <a:pPr algn="l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2.</a:t>
                          </a:r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有一項篩選倍率小於等於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-2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加權分數換算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1" i="0" dirty="0" smtClean="0">
                                  <a:latin typeface="Cambria Math"/>
                                  <a:ea typeface="微軟正黑體" panose="020B0604030504040204" pitchFamily="34" charset="-12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1-2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最佳落點校系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各項篩選倍率皆為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</a:t>
                          </a: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加權分數換算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1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TW" sz="1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oMath>
                          </a14:m>
                          <a:endParaRPr lang="en-US" altLang="zh-TW" sz="18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</a:t>
                          </a:r>
                        </a:p>
                      </a:txBody>
                      <a:tcPr marL="68592" marR="68592" marT="34296" marB="34296" anchor="ctr"/>
                    </a:tc>
                  </a:tr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安全校系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各項篩選倍率皆大於零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加權分數換算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1" dirty="0" smtClean="0">
                                  <a:latin typeface="Cambria Math"/>
                                  <a:ea typeface="微軟正黑體" panose="020B0604030504040204" pitchFamily="34" charset="-12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2-3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679222"/>
                  </p:ext>
                </p:extLst>
              </p:nvPr>
            </p:nvGraphicFramePr>
            <p:xfrm>
              <a:off x="324322" y="906986"/>
              <a:ext cx="8496944" cy="17149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6184"/>
                    <a:gridCol w="3140734"/>
                    <a:gridCol w="2211322"/>
                    <a:gridCol w="1488704"/>
                  </a:tblGrid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分類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大學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科大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建議校系數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  <a:tr h="6860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夢幻校系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1.</a:t>
                          </a:r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各項篩選倍率皆為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-1</a:t>
                          </a:r>
                        </a:p>
                        <a:p>
                          <a:pPr algn="l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2.</a:t>
                          </a:r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有一項篩選倍率小於等於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-2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92" marR="68592" marT="34296" marB="34296">
                        <a:blipFill rotWithShape="0">
                          <a:blip r:embed="rId3"/>
                          <a:stretch>
                            <a:fillRect l="-217355" t="-56637" r="-67769" b="-115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1-2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最佳落點校系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各項篩選倍率皆為</a:t>
                          </a:r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</a:t>
                          </a: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92" marR="68592" marT="34296" marB="34296">
                        <a:blipFill rotWithShape="0">
                          <a:blip r:embed="rId3"/>
                          <a:stretch>
                            <a:fillRect l="-217355" t="-316071" r="-67769" b="-1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</a:t>
                          </a:r>
                        </a:p>
                      </a:txBody>
                      <a:tcPr marL="68592" marR="68592" marT="34296" marB="34296" anchor="ctr"/>
                    </a:tc>
                  </a:tr>
                  <a:tr h="34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安全校系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各項篩選倍率皆大於零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92" marR="68592" marT="34296" marB="34296">
                        <a:blipFill rotWithShape="0">
                          <a:blip r:embed="rId3"/>
                          <a:stretch>
                            <a:fillRect l="-217355" t="-408772" r="-67769" b="-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2-3</a:t>
                          </a:r>
                          <a:endParaRPr lang="zh-TW" altLang="en-US" sz="18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marL="68592" marR="68592" marT="34296" marB="34296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883115" y="2902324"/>
            <a:ext cx="7496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夢幻校系、最佳落點校系、安全校系比重分配由考生依個人情況調整</a:t>
            </a: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建議若</a:t>
            </a:r>
            <a:r>
              <a:rPr lang="zh-TW" altLang="en-US" dirty="0">
                <a:solidFill>
                  <a:srgbClr val="C00000"/>
                </a:solidFill>
                <a:latin typeface="+mn-ea"/>
                <a:ea typeface="+mn-ea"/>
              </a:rPr>
              <a:t>打算一定要在申請階段就上榜</a:t>
            </a:r>
            <a:r>
              <a:rPr lang="zh-TW" altLang="en-US" dirty="0">
                <a:latin typeface="+mn-ea"/>
                <a:ea typeface="+mn-ea"/>
              </a:rPr>
              <a:t> 的同學，安全校系要填好</a:t>
            </a: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基本上，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安全校系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2-3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個較保險</a:t>
            </a:r>
            <a:r>
              <a:rPr lang="zh-TW" altLang="en-US" dirty="0">
                <a:latin typeface="+mn-ea"/>
                <a:ea typeface="+mn-ea"/>
              </a:rPr>
              <a:t>，因為還有第二階段的</a:t>
            </a:r>
            <a:r>
              <a:rPr lang="zh-TW" altLang="en-US" dirty="0" smtClean="0">
                <a:latin typeface="+mn-ea"/>
                <a:ea typeface="+mn-ea"/>
              </a:rPr>
              <a:t>變數</a:t>
            </a:r>
            <a:endParaRPr lang="en-US" altLang="zh-TW" dirty="0" smtClean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可填志願數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上限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1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859085" y="723035"/>
            <a:ext cx="5944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和往年的最低錄取分數相比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落點分析</a:t>
            </a: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校系排名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含科大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zh-TW" sz="2400" dirty="0">
                <a:solidFill>
                  <a:srgbClr val="C00000"/>
                </a:solidFill>
                <a:latin typeface="+mn-ea"/>
                <a:ea typeface="+mn-ea"/>
              </a:rPr>
              <a:t>選擇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安全</a:t>
            </a:r>
            <a:r>
              <a:rPr lang="en-US" altLang="zh-TW" sz="2400" dirty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夢幻科系的比例</a:t>
            </a: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第二階段甄試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面試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  <a:r>
              <a:rPr lang="zh-TW" altLang="en-US" sz="2400" dirty="0">
                <a:latin typeface="+mn-ea"/>
                <a:ea typeface="+mn-ea"/>
              </a:rPr>
              <a:t>日期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4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302"/>
            <a:ext cx="9145588" cy="41775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第二階段甄試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面試</a:t>
            </a:r>
            <a:r>
              <a:rPr lang="en-US" altLang="zh-TW" dirty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日期</a:t>
            </a:r>
            <a:endParaRPr lang="zh-TW" altLang="en-US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52583" y="1017367"/>
            <a:ext cx="2645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100" dirty="0" smtClean="0">
                <a:latin typeface="+mn-ea"/>
                <a:ea typeface="+mn-ea"/>
              </a:rPr>
              <a:t>以</a:t>
            </a:r>
            <a:r>
              <a:rPr lang="zh-TW" altLang="en-US" sz="2100" dirty="0" smtClean="0">
                <a:solidFill>
                  <a:srgbClr val="C00000"/>
                </a:solidFill>
                <a:latin typeface="+mn-ea"/>
                <a:ea typeface="+mn-ea"/>
              </a:rPr>
              <a:t>資訊工程學</a:t>
            </a:r>
            <a:r>
              <a:rPr lang="zh-TW" altLang="en-US" sz="2100" dirty="0">
                <a:solidFill>
                  <a:srgbClr val="C00000"/>
                </a:solidFill>
                <a:latin typeface="+mn-ea"/>
                <a:ea typeface="+mn-ea"/>
              </a:rPr>
              <a:t>系</a:t>
            </a:r>
            <a:r>
              <a:rPr lang="zh-TW" altLang="en-US" sz="2100" dirty="0">
                <a:latin typeface="+mn-ea"/>
                <a:ea typeface="+mn-ea"/>
              </a:rPr>
              <a:t>為例</a:t>
            </a:r>
          </a:p>
        </p:txBody>
      </p:sp>
      <p:sp>
        <p:nvSpPr>
          <p:cNvPr id="8" name="矩形 7"/>
          <p:cNvSpPr/>
          <p:nvPr/>
        </p:nvSpPr>
        <p:spPr>
          <a:xfrm>
            <a:off x="7237090" y="2572544"/>
            <a:ext cx="59675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237090" y="3724672"/>
            <a:ext cx="596754" cy="263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6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981719" y="406914"/>
            <a:ext cx="5944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和往年的最低錄取分數相比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落點分析</a:t>
            </a: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校系排名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含科大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zh-TW" sz="2400" dirty="0">
                <a:solidFill>
                  <a:srgbClr val="C00000"/>
                </a:solidFill>
                <a:latin typeface="+mn-ea"/>
                <a:ea typeface="+mn-ea"/>
              </a:rPr>
              <a:t>選擇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安全</a:t>
            </a:r>
            <a:r>
              <a:rPr lang="en-US" altLang="zh-TW" sz="2400" dirty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2400" dirty="0">
                <a:solidFill>
                  <a:srgbClr val="C00000"/>
                </a:solidFill>
                <a:latin typeface="+mn-ea"/>
                <a:ea typeface="+mn-ea"/>
              </a:rPr>
              <a:t>夢幻科系的比例</a:t>
            </a: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>
                <a:latin typeface="+mn-ea"/>
                <a:ea typeface="+mn-ea"/>
              </a:rPr>
              <a:t>第二階段甄試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面試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  <a:r>
              <a:rPr lang="zh-TW" altLang="en-US" sz="2400" dirty="0" smtClean="0">
                <a:latin typeface="+mn-ea"/>
                <a:ea typeface="+mn-ea"/>
              </a:rPr>
              <a:t>日期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endParaRPr lang="en-US" altLang="zh-TW" sz="2400" dirty="0">
              <a:latin typeface="+mn-ea"/>
              <a:ea typeface="+mn-ea"/>
            </a:endParaRPr>
          </a:p>
          <a:p>
            <a:pPr marL="257209" indent="-257209">
              <a:buFont typeface="+mj-lt"/>
              <a:buAutoNum type="arabicParenR"/>
            </a:pP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找出自己的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  <a:hlinkClick r:id="rId3"/>
              </a:rPr>
              <a:t>優勢科目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組合</a:t>
            </a:r>
            <a:endParaRPr lang="en-US" altLang="zh-TW" sz="24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432562" y="253315"/>
            <a:ext cx="566155" cy="4333267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28472" y="2115095"/>
            <a:ext cx="1992431" cy="940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個人申請</a:t>
            </a:r>
            <a:endParaRPr lang="en-US" altLang="zh-TW" sz="3000" dirty="0"/>
          </a:p>
          <a:p>
            <a:pPr algn="ctr"/>
            <a:r>
              <a:rPr lang="zh-TW" altLang="en-US" sz="3000" dirty="0"/>
              <a:t>分析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0346" y="1645451"/>
            <a:ext cx="974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46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向右箭號 22"/>
          <p:cNvSpPr/>
          <p:nvPr/>
        </p:nvSpPr>
        <p:spPr>
          <a:xfrm>
            <a:off x="7453113" y="2140476"/>
            <a:ext cx="526141" cy="7853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979254" y="616078"/>
            <a:ext cx="979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Step5</a:t>
            </a:r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8075885" y="1094836"/>
            <a:ext cx="728794" cy="31249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3000" dirty="0"/>
              <a:t>還是要繼續念書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170098" y="844352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換算成績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109→108</a:t>
            </a:r>
            <a:endParaRPr lang="zh-TW" altLang="en-US" sz="2400" dirty="0">
              <a:latin typeface="+mn-ea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170097" y="1930509"/>
            <a:ext cx="1853615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找出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zh-TW" altLang="en-US" sz="2400" dirty="0">
                <a:latin typeface="+mn-ea"/>
              </a:rPr>
              <a:t>想念的科系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997256" y="3016667"/>
            <a:ext cx="2199296" cy="76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去年</a:t>
            </a:r>
            <a:endParaRPr lang="en-US" altLang="zh-TW" sz="2400" dirty="0">
              <a:latin typeface="+mn-ea"/>
            </a:endParaRPr>
          </a:p>
          <a:p>
            <a:pPr algn="ctr"/>
            <a:r>
              <a:rPr lang="zh-TW" altLang="en-US" sz="2400" dirty="0">
                <a:latin typeface="+mn-ea"/>
              </a:rPr>
              <a:t>最低過篩標準</a:t>
            </a:r>
          </a:p>
        </p:txBody>
      </p:sp>
      <p:sp>
        <p:nvSpPr>
          <p:cNvPr id="28" name="向下箭號 27"/>
          <p:cNvSpPr/>
          <p:nvPr/>
        </p:nvSpPr>
        <p:spPr>
          <a:xfrm>
            <a:off x="1914537" y="1611285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29" name="向下箭號 28"/>
          <p:cNvSpPr/>
          <p:nvPr/>
        </p:nvSpPr>
        <p:spPr>
          <a:xfrm>
            <a:off x="1906371" y="2697443"/>
            <a:ext cx="381066" cy="3192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3196552" y="1955446"/>
            <a:ext cx="1118701" cy="112570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378596" y="2213444"/>
            <a:ext cx="2858494" cy="609706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solidFill>
                  <a:srgbClr val="C00000"/>
                </a:solidFill>
              </a:rPr>
              <a:t>個人申請</a:t>
            </a:r>
            <a:r>
              <a:rPr lang="zh-TW" altLang="en-US" sz="3000" dirty="0"/>
              <a:t>分析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80297" y="1031576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Step1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0297" y="2106158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Step2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6687" y="3203892"/>
            <a:ext cx="964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latin typeface="Segoe UI Black" panose="020B0A02040204020203" pitchFamily="34" charset="0"/>
                <a:ea typeface="Segoe UI Black" panose="020B0A02040204020203" pitchFamily="34" charset="0"/>
              </a:rPr>
              <a:t>Step3</a:t>
            </a:r>
            <a:endParaRPr lang="zh-TW" altLang="en-US" sz="21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180011" y="1707396"/>
            <a:ext cx="979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00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altLang="zh-TW" dirty="0"/>
              <a:t>Step4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315294" y="2322055"/>
            <a:ext cx="7383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latin typeface="+mn-ea"/>
                <a:ea typeface="+mn-ea"/>
              </a:rPr>
              <a:t>分析</a:t>
            </a:r>
            <a:endParaRPr lang="zh-TW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4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30" grpId="0" animBg="1"/>
      <p:bldP spid="31" grpId="0" animBg="1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rgbClr val="CD56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rgbClr val="AE12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個人</a:t>
            </a:r>
            <a:r>
              <a:rPr lang="zh-TW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申請志願評估</a:t>
            </a:r>
            <a:r>
              <a:rPr lang="zh-TW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表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43965" y="2778081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請務必在跟師長、家長討論之前，先完成此評估表喔！這樣對你比較有幫助！</a:t>
            </a:r>
            <a:endParaRPr lang="en-US" altLang="zh-TW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表單會在高中生涯專區裡喔！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37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" name="矩形 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latin typeface="+mj-ea"/>
                  <a:ea typeface="+mj-ea"/>
                </a:rPr>
                <a:t>個人申請志願評估表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j-ea"/>
                  <a:ea typeface="+mj-ea"/>
                </a:rPr>
                <a:t>A</a:t>
              </a:r>
              <a:endParaRPr lang="zh-TW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圓角化同側角落矩形 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652967" y="844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如何填寫？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2454" y="2698999"/>
            <a:ext cx="6120680" cy="1006330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15133" y="3735234"/>
            <a:ext cx="6120680" cy="618167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669138" y="2660164"/>
            <a:ext cx="1188132" cy="718298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69137" y="3682106"/>
            <a:ext cx="1197285" cy="671295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32706" y="444649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說明一：填入「你的級分」、</a:t>
            </a:r>
            <a:r>
              <a:rPr lang="zh-TW" altLang="en-US" dirty="0" smtClean="0">
                <a:latin typeface="+mn-ea"/>
              </a:rPr>
              <a:t> </a:t>
            </a:r>
            <a:r>
              <a:rPr lang="zh-TW" altLang="en-US" dirty="0">
                <a:latin typeface="+mn-ea"/>
              </a:rPr>
              <a:t>「</a:t>
            </a:r>
            <a:r>
              <a:rPr lang="zh-TW" altLang="en-US" dirty="0" smtClean="0">
                <a:latin typeface="+mn-ea"/>
                <a:ea typeface="+mn-ea"/>
              </a:rPr>
              <a:t>級分累計人數</a:t>
            </a:r>
            <a:r>
              <a:rPr lang="zh-TW" altLang="en-US" dirty="0">
                <a:latin typeface="+mn-ea"/>
              </a:rPr>
              <a:t>」</a:t>
            </a:r>
            <a:r>
              <a:rPr lang="zh-TW" altLang="en-US" dirty="0" smtClean="0">
                <a:latin typeface="+mn-ea"/>
                <a:ea typeface="+mn-ea"/>
              </a:rPr>
              <a:t>及</a:t>
            </a:r>
            <a:r>
              <a:rPr lang="zh-TW" altLang="en-US" dirty="0">
                <a:latin typeface="+mn-ea"/>
              </a:rPr>
              <a:t>「</a:t>
            </a:r>
            <a:r>
              <a:rPr lang="zh-TW" altLang="en-US" dirty="0" smtClean="0">
                <a:latin typeface="+mn-ea"/>
                <a:ea typeface="+mn-ea"/>
              </a:rPr>
              <a:t>圈選出五標</a:t>
            </a:r>
            <a:r>
              <a:rPr lang="zh-TW" altLang="en-US" dirty="0">
                <a:latin typeface="+mn-ea"/>
              </a:rPr>
              <a:t>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2706" y="4446493"/>
            <a:ext cx="856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zh-TW" altLang="en-US" dirty="0" smtClean="0">
                <a:latin typeface="+mn-ea"/>
                <a:ea typeface="+mn-ea"/>
              </a:rPr>
              <a:t>說明二：換算成</a:t>
            </a:r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年的級分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可利用線上落點、五標、或累計人數換算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r>
              <a:rPr lang="zh-TW" altLang="en-US" dirty="0" smtClean="0">
                <a:latin typeface="+mn-ea"/>
                <a:ea typeface="+mn-ea"/>
              </a:rPr>
              <a:t>，並填入</a:t>
            </a:r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年此級分之累計人數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32706" y="4446493"/>
            <a:ext cx="206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說明三：英聽等級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2706" y="44464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說明四：若有考術科，請填寫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0376"/>
            <a:ext cx="9001572" cy="33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None/>
            </a:pP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個人申請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簡介</a:t>
            </a:r>
            <a:endParaRPr lang="zh-TW" altLang="en-US" sz="4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" name="矩形 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latin typeface="+mj-ea"/>
                  <a:ea typeface="+mj-ea"/>
                </a:rPr>
                <a:t>個人申請志願評估表</a:t>
              </a:r>
              <a:r>
                <a:rPr lang="en-US" altLang="zh-TW" sz="2000" dirty="0">
                  <a:solidFill>
                    <a:schemeClr val="tx1"/>
                  </a:solidFill>
                  <a:latin typeface="+mj-ea"/>
                  <a:ea typeface="+mj-ea"/>
                </a:rPr>
                <a:t>B</a:t>
              </a:r>
              <a:endParaRPr lang="zh-TW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圓角化同側角落矩形 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652967" y="844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如何填寫？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433" y="1765620"/>
            <a:ext cx="4401361" cy="1314853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2793" y="1765620"/>
            <a:ext cx="4409207" cy="1327790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9348" y="3652664"/>
            <a:ext cx="451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說明一：勾選有興趣之學群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9348" y="3652664"/>
            <a:ext cx="37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zh-TW" altLang="en-US" dirty="0" smtClean="0">
                <a:latin typeface="+mn-ea"/>
                <a:ea typeface="+mn-ea"/>
              </a:rPr>
              <a:t>說明二：填寫具體科系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0"/>
          <a:stretch/>
        </p:blipFill>
        <p:spPr>
          <a:xfrm>
            <a:off x="89758" y="1420416"/>
            <a:ext cx="9019540" cy="16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/>
      <p:bldP spid="1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" name="矩形 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latin typeface="+mj-ea"/>
                  <a:ea typeface="+mj-ea"/>
                </a:rPr>
                <a:t>個人申請志願評估表</a:t>
              </a:r>
              <a:r>
                <a:rPr lang="en-US" altLang="zh-TW" sz="2000" dirty="0">
                  <a:solidFill>
                    <a:schemeClr val="tx1"/>
                  </a:solidFill>
                  <a:latin typeface="+mj-ea"/>
                  <a:ea typeface="+mj-ea"/>
                </a:rPr>
                <a:t>C</a:t>
              </a:r>
              <a:endParaRPr lang="zh-TW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圓角化同側角落矩形 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652967" y="8443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如何填寫？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838" y="2001335"/>
            <a:ext cx="673548" cy="2983690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7612" y="2836816"/>
            <a:ext cx="6597510" cy="845290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651581" y="3682106"/>
            <a:ext cx="4900767" cy="671295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51581" y="4353402"/>
            <a:ext cx="4873541" cy="631624"/>
          </a:xfrm>
          <a:prstGeom prst="rect">
            <a:avLst/>
          </a:prstGeom>
          <a:solidFill>
            <a:srgbClr val="A1E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96730" y="1242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說明一：填入校</a:t>
            </a:r>
            <a:r>
              <a:rPr lang="zh-TW" altLang="en-US" dirty="0">
                <a:latin typeface="+mn-ea"/>
                <a:ea typeface="+mn-ea"/>
              </a:rPr>
              <a:t>系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996730" y="124272"/>
            <a:ext cx="468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zh-TW" altLang="en-US" dirty="0" smtClean="0">
                <a:latin typeface="+mn-ea"/>
                <a:ea typeface="+mn-ea"/>
              </a:rPr>
              <a:t>說明二：填入</a:t>
            </a:r>
            <a:r>
              <a:rPr lang="en-US" altLang="zh-TW" dirty="0" smtClean="0">
                <a:latin typeface="+mn-ea"/>
                <a:ea typeface="+mn-ea"/>
              </a:rPr>
              <a:t>109</a:t>
            </a:r>
            <a:r>
              <a:rPr lang="zh-TW" altLang="en-US" dirty="0" smtClean="0">
                <a:latin typeface="+mn-ea"/>
                <a:ea typeface="+mn-ea"/>
              </a:rPr>
              <a:t>年度及</a:t>
            </a:r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年度的簡章內容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996730" y="124272"/>
            <a:ext cx="422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說明三：填入</a:t>
            </a:r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最低通過篩選級分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96730" y="12427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說明四：將您換算成的</a:t>
            </a:r>
            <a:r>
              <a:rPr lang="en-US" altLang="zh-TW" dirty="0" smtClean="0">
                <a:latin typeface="+mn-ea"/>
                <a:ea typeface="+mn-ea"/>
              </a:rPr>
              <a:t>108</a:t>
            </a:r>
            <a:r>
              <a:rPr lang="zh-TW" altLang="en-US" dirty="0" smtClean="0">
                <a:latin typeface="+mn-ea"/>
                <a:ea typeface="+mn-ea"/>
              </a:rPr>
              <a:t>年級分「減」</a:t>
            </a:r>
            <a:r>
              <a:rPr lang="en-US" altLang="zh-TW" dirty="0">
                <a:latin typeface="+mn-ea"/>
                <a:ea typeface="+mn-ea"/>
              </a:rPr>
              <a:t>108</a:t>
            </a:r>
            <a:r>
              <a:rPr lang="zh-TW" altLang="en-US" dirty="0">
                <a:latin typeface="+mn-ea"/>
                <a:ea typeface="+mn-ea"/>
              </a:rPr>
              <a:t>最低通過篩選級</a:t>
            </a:r>
            <a:r>
              <a:rPr lang="zh-TW" altLang="en-US" dirty="0" smtClean="0">
                <a:latin typeface="+mn-ea"/>
                <a:ea typeface="+mn-ea"/>
              </a:rPr>
              <a:t>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 smtClean="0">
                <a:latin typeface="+mn-ea"/>
                <a:ea typeface="+mn-ea"/>
              </a:rPr>
              <a:t>EX</a:t>
            </a:r>
            <a:r>
              <a:rPr lang="zh-TW" altLang="en-US" dirty="0" smtClean="0">
                <a:latin typeface="+mn-ea"/>
                <a:ea typeface="+mn-ea"/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latin typeface="+mn-ea"/>
                <a:ea typeface="+mn-ea"/>
                <a:sym typeface="Wingdings" panose="05000000000000000000" pitchFamily="2" charset="2"/>
              </a:rPr>
              <a:t>(</a:t>
            </a:r>
            <a:r>
              <a:rPr lang="en-US" altLang="zh-TW" dirty="0" smtClean="0">
                <a:latin typeface="+mn-ea"/>
                <a:ea typeface="+mn-ea"/>
              </a:rPr>
              <a:t>10</a:t>
            </a:r>
            <a:r>
              <a:rPr lang="zh-TW" altLang="en-US" dirty="0" smtClean="0">
                <a:latin typeface="+mn-ea"/>
                <a:ea typeface="+mn-ea"/>
              </a:rPr>
              <a:t>國</a:t>
            </a:r>
            <a:r>
              <a:rPr lang="en-US" altLang="zh-TW" dirty="0">
                <a:latin typeface="+mn-ea"/>
                <a:ea typeface="+mn-ea"/>
              </a:rPr>
              <a:t>+</a:t>
            </a:r>
            <a:r>
              <a:rPr lang="en-US" altLang="zh-TW" dirty="0" smtClean="0">
                <a:latin typeface="+mn-ea"/>
                <a:ea typeface="+mn-ea"/>
              </a:rPr>
              <a:t>12</a:t>
            </a:r>
            <a:r>
              <a:rPr lang="zh-TW" altLang="en-US" dirty="0" smtClean="0">
                <a:latin typeface="+mn-ea"/>
                <a:ea typeface="+mn-ea"/>
              </a:rPr>
              <a:t>英</a:t>
            </a:r>
            <a:r>
              <a:rPr lang="en-US" altLang="zh-TW" dirty="0" smtClean="0">
                <a:latin typeface="+mn-ea"/>
                <a:ea typeface="+mn-ea"/>
              </a:rPr>
              <a:t>+</a:t>
            </a:r>
            <a:r>
              <a:rPr lang="zh-TW" altLang="en-US" dirty="0" smtClean="0">
                <a:latin typeface="+mn-ea"/>
                <a:ea typeface="+mn-ea"/>
              </a:rPr>
              <a:t>數</a:t>
            </a:r>
            <a:r>
              <a:rPr lang="en-US" altLang="zh-TW" dirty="0" smtClean="0">
                <a:latin typeface="+mn-ea"/>
                <a:ea typeface="+mn-ea"/>
              </a:rPr>
              <a:t>13+</a:t>
            </a:r>
            <a:r>
              <a:rPr lang="zh-TW" altLang="en-US" dirty="0" smtClean="0">
                <a:latin typeface="+mn-ea"/>
                <a:ea typeface="+mn-ea"/>
              </a:rPr>
              <a:t>社</a:t>
            </a:r>
            <a:r>
              <a:rPr lang="en-US" altLang="zh-TW" dirty="0" smtClean="0">
                <a:latin typeface="+mn-ea"/>
                <a:ea typeface="+mn-ea"/>
              </a:rPr>
              <a:t>13=48)-52= -4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03" y="1306776"/>
            <a:ext cx="8967185" cy="36782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34" y="2330402"/>
            <a:ext cx="1440160" cy="1440160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2556570" y="2748360"/>
            <a:ext cx="129614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門檻沒過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6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05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整理</a:t>
            </a:r>
          </a:p>
        </p:txBody>
      </p:sp>
    </p:spTree>
    <p:extLst>
      <p:ext uri="{BB962C8B-B14F-4D97-AF65-F5344CB8AC3E}">
        <p14:creationId xmlns:p14="http://schemas.microsoft.com/office/powerpoint/2010/main" val="37432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" name="矩形 2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 smtClean="0">
                  <a:solidFill>
                    <a:schemeClr val="tx1"/>
                  </a:solidFill>
                  <a:latin typeface="+mj-ea"/>
                  <a:ea typeface="+mj-ea"/>
                </a:rPr>
                <a:t>學生最愛問的五大問題</a:t>
              </a:r>
              <a:endParaRPr lang="zh-TW" altLang="en-US" sz="2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圓角化同側角落矩形 3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027418" y="918563"/>
            <a:ext cx="674031" cy="674159"/>
            <a:chOff x="1631146" y="1275453"/>
            <a:chExt cx="674031" cy="674159"/>
          </a:xfrm>
        </p:grpSpPr>
        <p:sp>
          <p:nvSpPr>
            <p:cNvPr id="20" name="Shape 1852"/>
            <p:cNvSpPr/>
            <p:nvPr/>
          </p:nvSpPr>
          <p:spPr>
            <a:xfrm>
              <a:off x="1631146" y="1275453"/>
              <a:ext cx="674031" cy="67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9052" tIns="19052" rIns="19052" bIns="1905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853"/>
            <p:cNvSpPr/>
            <p:nvPr/>
          </p:nvSpPr>
          <p:spPr>
            <a:xfrm>
              <a:off x="1828593" y="1498908"/>
              <a:ext cx="279135" cy="22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1053022" y="2689507"/>
            <a:ext cx="675455" cy="675583"/>
            <a:chOff x="5621121" y="2806270"/>
            <a:chExt cx="675455" cy="675583"/>
          </a:xfrm>
        </p:grpSpPr>
        <p:sp>
          <p:nvSpPr>
            <p:cNvPr id="22" name="Shape 1861"/>
            <p:cNvSpPr/>
            <p:nvPr/>
          </p:nvSpPr>
          <p:spPr>
            <a:xfrm>
              <a:off x="5621121" y="2806270"/>
              <a:ext cx="675455" cy="67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9052" tIns="19052" rIns="19052" bIns="1905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862"/>
            <p:cNvSpPr/>
            <p:nvPr/>
          </p:nvSpPr>
          <p:spPr>
            <a:xfrm>
              <a:off x="5829665" y="3003558"/>
              <a:ext cx="258363" cy="23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022879" y="1801765"/>
            <a:ext cx="678570" cy="678699"/>
            <a:chOff x="2802621" y="2786901"/>
            <a:chExt cx="678570" cy="678699"/>
          </a:xfrm>
        </p:grpSpPr>
        <p:sp>
          <p:nvSpPr>
            <p:cNvPr id="25" name="Shape 1857"/>
            <p:cNvSpPr/>
            <p:nvPr/>
          </p:nvSpPr>
          <p:spPr>
            <a:xfrm>
              <a:off x="2802621" y="2786901"/>
              <a:ext cx="678570" cy="67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2" tIns="19052" rIns="19052" bIns="19052" anchor="ctr"/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Shape 1858"/>
            <p:cNvSpPr/>
            <p:nvPr/>
          </p:nvSpPr>
          <p:spPr>
            <a:xfrm>
              <a:off x="3059462" y="2975619"/>
              <a:ext cx="164886" cy="30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060890" y="3574133"/>
            <a:ext cx="675455" cy="675583"/>
            <a:chOff x="6835762" y="1274741"/>
            <a:chExt cx="675455" cy="675583"/>
          </a:xfrm>
        </p:grpSpPr>
        <p:sp>
          <p:nvSpPr>
            <p:cNvPr id="24" name="Shape 1866"/>
            <p:cNvSpPr/>
            <p:nvPr/>
          </p:nvSpPr>
          <p:spPr>
            <a:xfrm>
              <a:off x="6835762" y="1274741"/>
              <a:ext cx="675455" cy="67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9052" tIns="19052" rIns="19052" bIns="1905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867"/>
            <p:cNvSpPr/>
            <p:nvPr/>
          </p:nvSpPr>
          <p:spPr>
            <a:xfrm>
              <a:off x="7054199" y="1487669"/>
              <a:ext cx="238579" cy="24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300" dirty="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022878" y="4444752"/>
            <a:ext cx="713015" cy="665133"/>
            <a:chOff x="2386509" y="2332793"/>
            <a:chExt cx="713015" cy="665133"/>
          </a:xfrm>
        </p:grpSpPr>
        <p:sp>
          <p:nvSpPr>
            <p:cNvPr id="33" name="Rounded Rectangle 16"/>
            <p:cNvSpPr/>
            <p:nvPr/>
          </p:nvSpPr>
          <p:spPr>
            <a:xfrm>
              <a:off x="2386509" y="2332793"/>
              <a:ext cx="713015" cy="6651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4" name="Group 26"/>
            <p:cNvGrpSpPr/>
            <p:nvPr/>
          </p:nvGrpSpPr>
          <p:grpSpPr>
            <a:xfrm>
              <a:off x="2596930" y="2483135"/>
              <a:ext cx="263810" cy="305660"/>
              <a:chOff x="3581400" y="3905251"/>
              <a:chExt cx="160338" cy="185738"/>
            </a:xfrm>
            <a:solidFill>
              <a:schemeClr val="bg1"/>
            </a:solidFill>
          </p:grpSpPr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3670300" y="3941763"/>
                <a:ext cx="28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3627438" y="3971926"/>
                <a:ext cx="2698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3581400" y="3994151"/>
                <a:ext cx="26988" cy="96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36"/>
              <p:cNvSpPr>
                <a:spLocks noChangeArrowheads="1"/>
              </p:cNvSpPr>
              <p:nvPr/>
            </p:nvSpPr>
            <p:spPr bwMode="auto">
              <a:xfrm>
                <a:off x="3714750" y="3905251"/>
                <a:ext cx="26988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9" name="文字方塊 38"/>
          <p:cNvSpPr txBox="1"/>
          <p:nvPr/>
        </p:nvSpPr>
        <p:spPr>
          <a:xfrm>
            <a:off x="1728477" y="1024808"/>
            <a:ext cx="482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老師～我的分數，可以考上哪裡？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736345" y="1910282"/>
            <a:ext cx="482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老師</a:t>
            </a:r>
            <a:r>
              <a:rPr lang="zh-TW" altLang="en-US" sz="2400" dirty="0">
                <a:latin typeface="+mn-ea"/>
                <a:ea typeface="+mn-ea"/>
              </a:rPr>
              <a:t>～</a:t>
            </a:r>
            <a:r>
              <a:rPr lang="zh-TW" altLang="en-US" sz="2400" dirty="0" smtClean="0">
                <a:latin typeface="+mn-ea"/>
                <a:ea typeface="+mn-ea"/>
              </a:rPr>
              <a:t>落點分析，到底準不準？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736345" y="2771532"/>
            <a:ext cx="55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老師～五選四，分數會不會很亂？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701449" y="3681090"/>
            <a:ext cx="55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老師～我一定可以上ＸＸＸＸＸ系嗎？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735894" y="4517091"/>
            <a:ext cx="55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老師～我到底</a:t>
            </a:r>
            <a:r>
              <a:rPr lang="zh-TW" altLang="en-US" sz="2400" dirty="0" smtClean="0">
                <a:latin typeface="+mn-ea"/>
                <a:ea typeface="+mn-ea"/>
              </a:rPr>
              <a:t>要不要考</a:t>
            </a:r>
            <a:r>
              <a:rPr lang="zh-TW" altLang="en-US" sz="2400" dirty="0" smtClean="0">
                <a:latin typeface="+mn-ea"/>
                <a:ea typeface="+mn-ea"/>
              </a:rPr>
              <a:t>指考？</a:t>
            </a:r>
            <a:endParaRPr lang="zh-TW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51" y="1156011"/>
            <a:ext cx="7888069" cy="32640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prstClr val="black"/>
                </a:solidFill>
                <a:latin typeface="+mn-ea"/>
              </a:rPr>
              <a:t>請綜合考量以下條件：</a:t>
            </a:r>
            <a:endParaRPr lang="en-US" altLang="zh-TW" sz="2400" dirty="0">
              <a:solidFill>
                <a:prstClr val="black"/>
              </a:solidFill>
              <a:latin typeface="+mn-ea"/>
            </a:endParaRPr>
          </a:p>
          <a:p>
            <a:pPr marL="782361" lvl="1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100" dirty="0" smtClean="0">
                <a:solidFill>
                  <a:prstClr val="black"/>
                </a:solidFill>
                <a:latin typeface="+mn-ea"/>
              </a:rPr>
              <a:t>理想</a:t>
            </a:r>
            <a:r>
              <a:rPr lang="zh-TW" altLang="en-US" sz="2100" dirty="0">
                <a:solidFill>
                  <a:prstClr val="black"/>
                </a:solidFill>
                <a:latin typeface="+mn-ea"/>
              </a:rPr>
              <a:t>校系的招生名額</a:t>
            </a:r>
            <a:endParaRPr lang="en-US" altLang="zh-TW" sz="2100" dirty="0">
              <a:solidFill>
                <a:prstClr val="black"/>
              </a:solidFill>
              <a:latin typeface="+mn-ea"/>
            </a:endParaRPr>
          </a:p>
          <a:p>
            <a:pPr marL="782361" lvl="1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100" dirty="0">
                <a:solidFill>
                  <a:prstClr val="black"/>
                </a:solidFill>
                <a:latin typeface="+mn-ea"/>
              </a:rPr>
              <a:t>個人申請二階的準備</a:t>
            </a:r>
            <a:endParaRPr lang="en-US" altLang="zh-TW" sz="2100" dirty="0">
              <a:solidFill>
                <a:prstClr val="black"/>
              </a:solidFill>
              <a:latin typeface="+mn-ea"/>
            </a:endParaRPr>
          </a:p>
          <a:p>
            <a:pPr marL="782361" lvl="1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100" dirty="0">
                <a:solidFill>
                  <a:prstClr val="black"/>
                </a:solidFill>
                <a:latin typeface="+mn-ea"/>
              </a:rPr>
              <a:t>去年考試入學最低錄取分數</a:t>
            </a:r>
            <a:endParaRPr lang="en-US" altLang="zh-TW" sz="2100" dirty="0">
              <a:solidFill>
                <a:prstClr val="black"/>
              </a:solidFill>
              <a:latin typeface="+mn-ea"/>
            </a:endParaRPr>
          </a:p>
          <a:p>
            <a:pPr marL="782361" lvl="1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100" dirty="0">
                <a:solidFill>
                  <a:prstClr val="black"/>
                </a:solidFill>
                <a:latin typeface="+mn-ea"/>
              </a:rPr>
              <a:t>個人抗壓性如何？ </a:t>
            </a:r>
            <a:endParaRPr lang="en-US" altLang="zh-TW" sz="2100" dirty="0">
              <a:solidFill>
                <a:prstClr val="black"/>
              </a:solidFill>
              <a:latin typeface="+mn-ea"/>
            </a:endParaRPr>
          </a:p>
          <a:p>
            <a:pPr marL="325161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E68230"/>
                </a:solidFill>
                <a:latin typeface="+mn-ea"/>
              </a:rPr>
              <a:t>沒</a:t>
            </a:r>
            <a:r>
              <a:rPr lang="zh-TW" altLang="en-US" sz="2400" b="1" dirty="0">
                <a:solidFill>
                  <a:srgbClr val="E68230"/>
                </a:solidFill>
                <a:latin typeface="+mn-ea"/>
              </a:rPr>
              <a:t>有</a:t>
            </a:r>
            <a:r>
              <a:rPr lang="zh-TW" altLang="en-US" sz="2400" b="1" dirty="0" smtClean="0">
                <a:solidFill>
                  <a:srgbClr val="E68230"/>
                </a:solidFill>
                <a:latin typeface="+mn-ea"/>
              </a:rPr>
              <a:t>什麼選擇是最好的選</a:t>
            </a:r>
            <a:r>
              <a:rPr lang="zh-TW" altLang="en-US" sz="2400" b="1" dirty="0">
                <a:solidFill>
                  <a:srgbClr val="E68230"/>
                </a:solidFill>
                <a:latin typeface="+mn-ea"/>
              </a:rPr>
              <a:t>擇</a:t>
            </a:r>
            <a:endParaRPr lang="zh-TW" altLang="en-US" sz="2400" b="1" dirty="0" smtClean="0">
              <a:solidFill>
                <a:srgbClr val="E68230"/>
              </a:solidFill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6" name="矩形 5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dirty="0">
                  <a:solidFill>
                    <a:schemeClr val="tx1"/>
                  </a:solidFill>
                  <a:latin typeface="+mj-ea"/>
                  <a:ea typeface="+mj-ea"/>
                </a:rPr>
                <a:t>個人申請 </a:t>
              </a:r>
              <a:r>
                <a:rPr lang="en-US" altLang="zh-TW" sz="2000" dirty="0">
                  <a:solidFill>
                    <a:schemeClr val="tx1"/>
                  </a:solidFill>
                  <a:latin typeface="+mj-ea"/>
                  <a:ea typeface="+mj-ea"/>
                </a:rPr>
                <a:t>or </a:t>
              </a:r>
              <a:r>
                <a:rPr lang="zh-TW" altLang="en-US" sz="2000" dirty="0">
                  <a:solidFill>
                    <a:schemeClr val="tx1"/>
                  </a:solidFill>
                  <a:latin typeface="+mj-ea"/>
                  <a:ea typeface="+mj-ea"/>
                </a:rPr>
                <a:t>考試入學？ </a:t>
              </a:r>
            </a:p>
          </p:txBody>
        </p:sp>
        <p:sp>
          <p:nvSpPr>
            <p:cNvPr id="7" name="圓角化同側角落矩形 6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Rounded Rectangle 3"/>
          <p:cNvSpPr/>
          <p:nvPr/>
        </p:nvSpPr>
        <p:spPr>
          <a:xfrm rot="2900928">
            <a:off x="5333523" y="2087618"/>
            <a:ext cx="1218690" cy="6401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ounded Rectangle 18"/>
          <p:cNvSpPr/>
          <p:nvPr/>
        </p:nvSpPr>
        <p:spPr>
          <a:xfrm rot="2900928">
            <a:off x="6167331" y="3146681"/>
            <a:ext cx="1434668" cy="6401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ounded Rectangle 4"/>
          <p:cNvSpPr/>
          <p:nvPr/>
        </p:nvSpPr>
        <p:spPr>
          <a:xfrm rot="2900928">
            <a:off x="6550666" y="1395018"/>
            <a:ext cx="640278" cy="11484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ounded Rectangle 19"/>
          <p:cNvSpPr/>
          <p:nvPr/>
        </p:nvSpPr>
        <p:spPr>
          <a:xfrm rot="2900928">
            <a:off x="6825653" y="2410663"/>
            <a:ext cx="640278" cy="5844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054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8E77"/>
              </a:solidFill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rgbClr val="F48E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06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zh-TW" altLang="en-US" sz="4000" b="1" dirty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線</a:t>
            </a:r>
            <a:r>
              <a:rPr lang="zh-TW" altLang="en-US" sz="4000" b="1" dirty="0" smtClean="0">
                <a:solidFill>
                  <a:srgbClr val="F48E77"/>
                </a:solidFill>
                <a:latin typeface="微软雅黑" pitchFamily="34" charset="-122"/>
                <a:ea typeface="微软雅黑" pitchFamily="34" charset="-122"/>
              </a:rPr>
              <a:t>上資源</a:t>
            </a:r>
            <a:endParaRPr lang="zh-TW" altLang="en-US" sz="4000" b="1" dirty="0">
              <a:solidFill>
                <a:srgbClr val="F48E7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6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47118" y="1067510"/>
            <a:ext cx="8220125" cy="44327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IOH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大學網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Urschool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1111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落點分析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交叉查榜落點分析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104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人力銀行 升學就業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地圖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個人申請網站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考試分發網站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繁星推薦網站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各大學校系網頁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University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 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TW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13"/>
              </a:rPr>
              <a:t>Collego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5" name="矩形 4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solidFill>
                    <a:schemeClr val="tx1"/>
                  </a:solidFill>
                  <a:latin typeface="+mj-ea"/>
                  <a:ea typeface="+mj-ea"/>
                </a:rPr>
                <a:t>線上資源</a:t>
              </a:r>
            </a:p>
          </p:txBody>
        </p:sp>
        <p:sp>
          <p:nvSpPr>
            <p:cNvPr id="6" name="圓角化同側角落矩形 5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9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原创设计师QQ598969553      _5"/>
          <p:cNvSpPr>
            <a:spLocks noChangeArrowheads="1"/>
          </p:cNvSpPr>
          <p:nvPr/>
        </p:nvSpPr>
        <p:spPr bwMode="auto">
          <a:xfrm>
            <a:off x="3547666" y="2293328"/>
            <a:ext cx="20518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pitchFamily="2" charset="-122"/>
              </a:rPr>
              <a:t>謝謝大家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18" name="原创设计师QQ598969553      _7"/>
          <p:cNvSpPr>
            <a:spLocks noChangeShapeType="1"/>
          </p:cNvSpPr>
          <p:nvPr/>
        </p:nvSpPr>
        <p:spPr bwMode="auto">
          <a:xfrm>
            <a:off x="3059691" y="3227605"/>
            <a:ext cx="295326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9" name="原创设计师QQ598969553      _8"/>
          <p:cNvSpPr>
            <a:spLocks noChangeArrowheads="1"/>
          </p:cNvSpPr>
          <p:nvPr/>
        </p:nvSpPr>
        <p:spPr bwMode="auto">
          <a:xfrm>
            <a:off x="3276650" y="3311768"/>
            <a:ext cx="29532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●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北大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高中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輔導教師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王柏翔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原创设计师QQ598969553      _12"/>
          <p:cNvSpPr>
            <a:spLocks noChangeArrowheads="1"/>
          </p:cNvSpPr>
          <p:nvPr/>
        </p:nvSpPr>
        <p:spPr bwMode="auto">
          <a:xfrm>
            <a:off x="1059962" y="1646177"/>
            <a:ext cx="73866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宋体" charset="-122"/>
              </a:rPr>
              <a:t>祝福每個孩子，都到適合自己的地方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343342" y="268288"/>
            <a:ext cx="3149332" cy="504056"/>
            <a:chOff x="343342" y="268288"/>
            <a:chExt cx="3149332" cy="504056"/>
          </a:xfrm>
        </p:grpSpPr>
        <p:sp>
          <p:nvSpPr>
            <p:cNvPr id="9" name="矩形 8"/>
            <p:cNvSpPr/>
            <p:nvPr/>
          </p:nvSpPr>
          <p:spPr>
            <a:xfrm>
              <a:off x="667378" y="268288"/>
              <a:ext cx="2825296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</a:rPr>
                <a:t>個人申請簡介</a:t>
              </a:r>
            </a:p>
          </p:txBody>
        </p:sp>
        <p:sp>
          <p:nvSpPr>
            <p:cNvPr id="8" name="圓角化同側角落矩形 7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橢圓 12"/>
          <p:cNvSpPr/>
          <p:nvPr/>
        </p:nvSpPr>
        <p:spPr>
          <a:xfrm>
            <a:off x="667378" y="2079941"/>
            <a:ext cx="1224136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第二階段</a:t>
            </a:r>
            <a:endParaRPr lang="zh-TW" altLang="en-US" dirty="0"/>
          </a:p>
        </p:txBody>
      </p:sp>
      <p:sp>
        <p:nvSpPr>
          <p:cNvPr id="66" name="橢圓 65"/>
          <p:cNvSpPr/>
          <p:nvPr/>
        </p:nvSpPr>
        <p:spPr>
          <a:xfrm>
            <a:off x="667378" y="2079941"/>
            <a:ext cx="1224136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第一階段</a:t>
            </a:r>
            <a:endParaRPr lang="zh-TW" altLang="en-US" dirty="0"/>
          </a:p>
        </p:txBody>
      </p:sp>
      <p:sp>
        <p:nvSpPr>
          <p:cNvPr id="67" name="橢圓 66"/>
          <p:cNvSpPr/>
          <p:nvPr/>
        </p:nvSpPr>
        <p:spPr>
          <a:xfrm>
            <a:off x="667378" y="2079941"/>
            <a:ext cx="122413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個人申請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852714" y="156617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以學測成績申請</a:t>
            </a:r>
            <a:endParaRPr lang="en-US" altLang="zh-TW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>
                <a:latin typeface="+mn-ea"/>
                <a:ea typeface="+mn-ea"/>
              </a:rPr>
              <a:t>志願</a:t>
            </a:r>
            <a:r>
              <a:rPr lang="zh-TW" altLang="en-US" dirty="0" smtClean="0">
                <a:latin typeface="+mn-ea"/>
                <a:ea typeface="+mn-ea"/>
              </a:rPr>
              <a:t>數：</a:t>
            </a:r>
            <a:r>
              <a:rPr lang="en-US" altLang="zh-TW" dirty="0" smtClean="0">
                <a:latin typeface="+mn-ea"/>
                <a:ea typeface="+mn-ea"/>
              </a:rPr>
              <a:t>6(</a:t>
            </a:r>
            <a:r>
              <a:rPr lang="zh-TW" altLang="en-US" dirty="0" smtClean="0">
                <a:latin typeface="+mn-ea"/>
                <a:ea typeface="+mn-ea"/>
                <a:hlinkClick r:id="rId3"/>
              </a:rPr>
              <a:t>大學</a:t>
            </a:r>
            <a:r>
              <a:rPr lang="en-US" altLang="zh-TW" dirty="0" smtClean="0">
                <a:latin typeface="+mn-ea"/>
                <a:ea typeface="+mn-ea"/>
              </a:rPr>
              <a:t>)+5(</a:t>
            </a:r>
            <a:r>
              <a:rPr lang="zh-TW" altLang="en-US" dirty="0" smtClean="0">
                <a:latin typeface="+mn-ea"/>
                <a:ea typeface="+mn-ea"/>
                <a:hlinkClick r:id="rId4"/>
              </a:rPr>
              <a:t>科大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r>
              <a:rPr lang="zh-TW" altLang="en-US" dirty="0" smtClean="0">
                <a:latin typeface="+mn-ea"/>
                <a:ea typeface="+mn-ea"/>
              </a:rPr>
              <a:t>＝</a:t>
            </a:r>
            <a:r>
              <a:rPr lang="en-US" altLang="zh-TW" dirty="0" smtClean="0">
                <a:latin typeface="+mn-ea"/>
                <a:ea typeface="+mn-ea"/>
              </a:rPr>
              <a:t>11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3852714" y="32223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第二階段：指定項目甄試</a:t>
            </a:r>
            <a:endParaRPr lang="en-US" altLang="zh-TW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+mn-ea"/>
                <a:ea typeface="+mn-ea"/>
              </a:rPr>
              <a:t>內容：面試、審查資料、筆試、小論文</a:t>
            </a:r>
            <a:r>
              <a:rPr lang="en-US" altLang="zh-TW" dirty="0" smtClean="0">
                <a:latin typeface="+mn-ea"/>
                <a:ea typeface="+mn-ea"/>
              </a:rPr>
              <a:t>…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3348658" y="1745322"/>
            <a:ext cx="36004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向右箭號 68"/>
          <p:cNvSpPr/>
          <p:nvPr/>
        </p:nvSpPr>
        <p:spPr>
          <a:xfrm>
            <a:off x="3348658" y="3401505"/>
            <a:ext cx="360040" cy="2880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3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9981E-6 L 0.14757 0.14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7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6524E-7 L 0.14757 -0.14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7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6" grpId="0" animBg="1"/>
      <p:bldP spid="17" grpId="0"/>
      <p:bldP spid="68" grpId="0"/>
      <p:bldP spid="1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中央警察大學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 smtClean="0"/>
              <a:t>報名方式：線上個別報名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3"/>
              </a:rPr>
              <a:t>簡章</a:t>
            </a:r>
            <a:r>
              <a:rPr lang="en-US" altLang="zh-TW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 smtClean="0"/>
              <a:t>報名日期：</a:t>
            </a:r>
            <a:r>
              <a:rPr lang="en-US" altLang="zh-TW" dirty="0" smtClean="0"/>
              <a:t>109.02.27-109.03.20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警察專科大學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/>
              <a:t>報名方式</a:t>
            </a:r>
            <a:r>
              <a:rPr lang="zh-TW" altLang="en-US" dirty="0" smtClean="0"/>
              <a:t>：線上個別報名</a:t>
            </a:r>
            <a:r>
              <a:rPr lang="en-US" altLang="zh-TW" dirty="0"/>
              <a:t>(</a:t>
            </a:r>
            <a:r>
              <a:rPr lang="zh-TW" altLang="en-US" dirty="0">
                <a:hlinkClick r:id="rId4"/>
              </a:rPr>
              <a:t>簡章</a:t>
            </a:r>
            <a:r>
              <a:rPr lang="en-US" altLang="zh-TW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/>
              <a:t>報名日期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109.03.11-109.03.20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軍校招考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 smtClean="0"/>
              <a:t>報名方式：線上個別報名</a:t>
            </a:r>
            <a:r>
              <a:rPr lang="en-US" altLang="zh-TW" dirty="0"/>
              <a:t>(</a:t>
            </a:r>
            <a:r>
              <a:rPr lang="zh-TW" altLang="en-US" dirty="0">
                <a:hlinkClick r:id="rId5"/>
              </a:rPr>
              <a:t>簡章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dirty="0" smtClean="0"/>
              <a:t>報名日期：</a:t>
            </a:r>
            <a:r>
              <a:rPr lang="en-US" altLang="zh-TW" dirty="0" smtClean="0"/>
              <a:t>109.03.02-109.03.23(</a:t>
            </a:r>
            <a:r>
              <a:rPr lang="zh-TW" altLang="en-US" dirty="0" smtClean="0"/>
              <a:t>需先體檢</a:t>
            </a:r>
            <a:r>
              <a:rPr lang="en-US" altLang="zh-TW" dirty="0" smtClean="0"/>
              <a:t>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64882" y="1420416"/>
            <a:ext cx="2843902" cy="2739032"/>
            <a:chOff x="4200186" y="2320894"/>
            <a:chExt cx="3791627" cy="3651116"/>
          </a:xfrm>
        </p:grpSpPr>
        <p:sp>
          <p:nvSpPr>
            <p:cNvPr id="5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16" name="矩形 15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solidFill>
                    <a:schemeClr val="tx1"/>
                  </a:solidFill>
                  <a:latin typeface="+mj-ea"/>
                  <a:ea typeface="+mj-ea"/>
                </a:rPr>
                <a:t>軍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+mj-ea"/>
                  <a:ea typeface="+mj-ea"/>
                </a:rPr>
                <a:t>警院校</a:t>
              </a:r>
              <a:endParaRPr lang="zh-TW" altLang="en-US" sz="24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圓角化同側角落矩形 16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7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17577f82066f5c6副本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0"/>
            <a:ext cx="9144000" cy="5148262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396330" y="412304"/>
            <a:ext cx="828092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1434267" y="1278996"/>
            <a:ext cx="2537012" cy="2534761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284" y="2104007"/>
            <a:ext cx="1206376" cy="1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en-US" altLang="zh-TW" sz="73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7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4356770" y="2650982"/>
            <a:ext cx="3528392" cy="11329"/>
          </a:xfrm>
          <a:prstGeom prst="line">
            <a:avLst/>
          </a:prstGeom>
          <a:ln w="12700">
            <a:solidFill>
              <a:srgbClr val="AE12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9269" y="1981703"/>
            <a:ext cx="246564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章節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1280" y="1955231"/>
            <a:ext cx="427392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None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讀懂簡章</a:t>
            </a:r>
          </a:p>
        </p:txBody>
      </p:sp>
      <p:sp>
        <p:nvSpPr>
          <p:cNvPr id="10" name="剪去對角線角落矩形 9"/>
          <p:cNvSpPr/>
          <p:nvPr/>
        </p:nvSpPr>
        <p:spPr>
          <a:xfrm>
            <a:off x="3922563" y="2734549"/>
            <a:ext cx="4464496" cy="423444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latin typeface="+mj-ea"/>
                <a:ea typeface="+mj-ea"/>
              </a:rPr>
              <a:t>可報名校系</a:t>
            </a:r>
            <a:r>
              <a:rPr lang="zh-TW" altLang="en-US" sz="1400" dirty="0" smtClean="0">
                <a:latin typeface="+mj-ea"/>
                <a:ea typeface="+mj-ea"/>
              </a:rPr>
              <a:t>：以</a:t>
            </a:r>
            <a:r>
              <a:rPr lang="zh-TW" altLang="en-US" sz="1400" dirty="0">
                <a:solidFill>
                  <a:srgbClr val="C00000"/>
                </a:solidFill>
                <a:latin typeface="+mj-ea"/>
                <a:ea typeface="+mj-ea"/>
              </a:rPr>
              <a:t>大學六校系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solidFill>
                  <a:srgbClr val="C00000"/>
                </a:solidFill>
                <a:latin typeface="+mj-ea"/>
                <a:ea typeface="+mj-ea"/>
              </a:rPr>
              <a:t>科大五校</a:t>
            </a:r>
            <a:r>
              <a:rPr lang="zh-TW" altLang="en-US" sz="1400" dirty="0">
                <a:latin typeface="+mj-ea"/>
                <a:ea typeface="+mj-ea"/>
              </a:rPr>
              <a:t>系（含）為限。</a:t>
            </a:r>
          </a:p>
        </p:txBody>
      </p:sp>
    </p:spTree>
    <p:extLst>
      <p:ext uri="{BB962C8B-B14F-4D97-AF65-F5344CB8AC3E}">
        <p14:creationId xmlns:p14="http://schemas.microsoft.com/office/powerpoint/2010/main" val="8442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圓角矩形 33"/>
          <p:cNvSpPr/>
          <p:nvPr/>
        </p:nvSpPr>
        <p:spPr>
          <a:xfrm>
            <a:off x="1054774" y="1898819"/>
            <a:ext cx="914893" cy="145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1054773" y="2156017"/>
            <a:ext cx="914893" cy="145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1054772" y="2892170"/>
            <a:ext cx="914893" cy="145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1054772" y="3037235"/>
            <a:ext cx="914893" cy="145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961432" y="1255136"/>
            <a:ext cx="1460605" cy="14324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36290" y="3652665"/>
            <a:ext cx="9073008" cy="1141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932834" y="122218"/>
            <a:ext cx="566948" cy="548032"/>
            <a:chOff x="6151120" y="2360825"/>
            <a:chExt cx="566948" cy="548032"/>
          </a:xfrm>
        </p:grpSpPr>
        <p:sp>
          <p:nvSpPr>
            <p:cNvPr id="13" name="Rounded Rectangle 12"/>
            <p:cNvSpPr/>
            <p:nvPr/>
          </p:nvSpPr>
          <p:spPr>
            <a:xfrm>
              <a:off x="6151120" y="2360825"/>
              <a:ext cx="566948" cy="54803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Group 18"/>
            <p:cNvGrpSpPr/>
            <p:nvPr/>
          </p:nvGrpSpPr>
          <p:grpSpPr>
            <a:xfrm>
              <a:off x="6239933" y="2442600"/>
              <a:ext cx="389321" cy="386729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2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8317210" y="494995"/>
            <a:ext cx="566948" cy="548032"/>
            <a:chOff x="6151120" y="3168226"/>
            <a:chExt cx="566948" cy="548032"/>
          </a:xfrm>
        </p:grpSpPr>
        <p:sp>
          <p:nvSpPr>
            <p:cNvPr id="14" name="Rounded Rectangle 13"/>
            <p:cNvSpPr/>
            <p:nvPr/>
          </p:nvSpPr>
          <p:spPr>
            <a:xfrm>
              <a:off x="6151120" y="3168226"/>
              <a:ext cx="566948" cy="54803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266131" y="3309051"/>
              <a:ext cx="320923" cy="30918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445002" y="316726"/>
            <a:ext cx="566948" cy="548032"/>
            <a:chOff x="2445360" y="3168226"/>
            <a:chExt cx="566948" cy="548032"/>
          </a:xfrm>
        </p:grpSpPr>
        <p:sp>
          <p:nvSpPr>
            <p:cNvPr id="18" name="Rounded Rectangle 17"/>
            <p:cNvSpPr/>
            <p:nvPr/>
          </p:nvSpPr>
          <p:spPr>
            <a:xfrm>
              <a:off x="2445360" y="3168226"/>
              <a:ext cx="566948" cy="54803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2581757" y="3244026"/>
              <a:ext cx="278982" cy="37420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2" name="矩形 31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【</a:t>
              </a:r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  <a:hlinkClick r:id="rId2"/>
                </a:rPr>
                <a:t>大學</a:t>
              </a:r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】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甄選入學個人申請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2407135" y="1492424"/>
            <a:ext cx="576064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2983198" y="1492424"/>
            <a:ext cx="427095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9163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AE1233"/>
                </a:solidFill>
                <a:latin typeface="+mn-ea"/>
                <a:ea typeface="+mn-ea"/>
              </a:rPr>
              <a:t>第一階段</a:t>
            </a:r>
            <a:endParaRPr lang="zh-TW" altLang="en-US" dirty="0">
              <a:solidFill>
                <a:srgbClr val="AE1233"/>
              </a:solidFill>
              <a:latin typeface="+mn-ea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0980" y="4341808"/>
            <a:ext cx="20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說明一：招生名額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70980" y="4341808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說明二：預計進入第二階段甄試人數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70980" y="4341808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說明三：線上審查資料繳交截止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70980" y="4341808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說明四：第二階段甄試日期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70980" y="4341808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</a:t>
            </a:r>
            <a:r>
              <a:rPr lang="zh-TW" altLang="en-US" dirty="0">
                <a:latin typeface="+mn-ea"/>
                <a:ea typeface="+mn-ea"/>
              </a:rPr>
              <a:t>五</a:t>
            </a:r>
            <a:r>
              <a:rPr lang="zh-TW" altLang="en-US" dirty="0" smtClean="0">
                <a:latin typeface="+mn-ea"/>
                <a:ea typeface="+mn-ea"/>
              </a:rPr>
              <a:t>：第一階段人數篩</a:t>
            </a:r>
            <a:r>
              <a:rPr lang="zh-TW" altLang="en-US" dirty="0">
                <a:latin typeface="+mn-ea"/>
                <a:ea typeface="+mn-ea"/>
              </a:rPr>
              <a:t>選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70980" y="4341808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說明六：第一階段人數「超額」篩選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41147" y="1903292"/>
            <a:ext cx="920284" cy="140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1040859" y="2150887"/>
            <a:ext cx="920572" cy="1231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6" y="1255136"/>
            <a:ext cx="9145588" cy="2986041"/>
          </a:xfrm>
          <a:prstGeom prst="rect">
            <a:avLst/>
          </a:prstGeom>
        </p:spPr>
      </p:pic>
      <p:sp>
        <p:nvSpPr>
          <p:cNvPr id="52" name="文字方塊 51"/>
          <p:cNvSpPr txBox="1"/>
          <p:nvPr/>
        </p:nvSpPr>
        <p:spPr>
          <a:xfrm>
            <a:off x="4212754" y="2238637"/>
            <a:ext cx="4708433" cy="52322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：檢定要過了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!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才能報名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!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212755" y="2238637"/>
            <a:ext cx="4708433" cy="252376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：招生名額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報名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名。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Aft>
                <a:spcPts val="30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800100" lvl="1" indent="-34290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18*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108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+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英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+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數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18*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72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800100" lvl="1" indent="-34290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18*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54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英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+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數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9" grpId="0" animBg="1"/>
      <p:bldP spid="29" grpId="1" animBg="1"/>
      <p:bldP spid="31" grpId="0" animBg="1"/>
      <p:bldP spid="31" grpId="1" animBg="1"/>
      <p:bldP spid="35" grpId="0" animBg="1"/>
      <p:bldP spid="35" grpId="1" animBg="1"/>
      <p:bldP spid="37" grpId="0" animBg="1"/>
      <p:bldP spid="37" grpId="1" animBg="1"/>
      <p:bldP spid="46" grpId="0" animBg="1"/>
      <p:bldP spid="36" grpId="0" animBg="1"/>
      <p:bldP spid="41" grpId="0" animBg="1"/>
      <p:bldP spid="5" grpId="0"/>
      <p:bldP spid="5" grpId="1"/>
      <p:bldP spid="39" grpId="0"/>
      <p:bldP spid="39" grpId="1"/>
      <p:bldP spid="40" grpId="0"/>
      <p:bldP spid="40" grpId="1"/>
      <p:bldP spid="43" grpId="0"/>
      <p:bldP spid="43" grpId="1"/>
      <p:bldP spid="45" grpId="0"/>
      <p:bldP spid="45" grpId="1"/>
      <p:bldP spid="47" grpId="0"/>
      <p:bldP spid="48" grpId="0" animBg="1"/>
      <p:bldP spid="49" grpId="0" animBg="1"/>
      <p:bldP spid="52" grpId="0" animBg="1"/>
      <p:bldP spid="52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410293" y="1265026"/>
            <a:ext cx="5699005" cy="1379526"/>
          </a:xfrm>
          <a:prstGeom prst="rect">
            <a:avLst/>
          </a:prstGeom>
          <a:solidFill>
            <a:srgbClr val="D1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932834" y="122218"/>
            <a:ext cx="566948" cy="548032"/>
            <a:chOff x="6151120" y="2360825"/>
            <a:chExt cx="566948" cy="548032"/>
          </a:xfrm>
        </p:grpSpPr>
        <p:sp>
          <p:nvSpPr>
            <p:cNvPr id="13" name="Rounded Rectangle 12"/>
            <p:cNvSpPr/>
            <p:nvPr/>
          </p:nvSpPr>
          <p:spPr>
            <a:xfrm>
              <a:off x="6151120" y="2360825"/>
              <a:ext cx="566948" cy="54803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Group 18"/>
            <p:cNvGrpSpPr/>
            <p:nvPr/>
          </p:nvGrpSpPr>
          <p:grpSpPr>
            <a:xfrm>
              <a:off x="6239933" y="2442600"/>
              <a:ext cx="389321" cy="386729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2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8317210" y="494995"/>
            <a:ext cx="566948" cy="548032"/>
            <a:chOff x="6151120" y="3168226"/>
            <a:chExt cx="566948" cy="548032"/>
          </a:xfrm>
        </p:grpSpPr>
        <p:sp>
          <p:nvSpPr>
            <p:cNvPr id="14" name="Rounded Rectangle 13"/>
            <p:cNvSpPr/>
            <p:nvPr/>
          </p:nvSpPr>
          <p:spPr>
            <a:xfrm>
              <a:off x="6151120" y="3168226"/>
              <a:ext cx="566948" cy="54803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266131" y="3309051"/>
              <a:ext cx="320923" cy="30918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445002" y="316726"/>
            <a:ext cx="566948" cy="548032"/>
            <a:chOff x="2445360" y="3168226"/>
            <a:chExt cx="566948" cy="548032"/>
          </a:xfrm>
        </p:grpSpPr>
        <p:sp>
          <p:nvSpPr>
            <p:cNvPr id="18" name="Rounded Rectangle 17"/>
            <p:cNvSpPr/>
            <p:nvPr/>
          </p:nvSpPr>
          <p:spPr>
            <a:xfrm>
              <a:off x="2445360" y="3168226"/>
              <a:ext cx="566948" cy="54803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2581757" y="3244026"/>
              <a:ext cx="278982" cy="37420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2" name="矩形 31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【</a:t>
              </a:r>
              <a:r>
                <a:rPr lang="zh-TW" altLang="en-US" dirty="0">
                  <a:solidFill>
                    <a:schemeClr val="tx1"/>
                  </a:solidFill>
                  <a:latin typeface="+mj-ea"/>
                  <a:ea typeface="+mj-ea"/>
                  <a:hlinkClick r:id="rId2"/>
                </a:rPr>
                <a:t>大學</a:t>
              </a:r>
              <a:r>
                <a:rPr lang="en-US" altLang="zh-TW" dirty="0">
                  <a:solidFill>
                    <a:schemeClr val="tx1"/>
                  </a:solidFill>
                  <a:latin typeface="+mj-ea"/>
                  <a:ea typeface="+mj-ea"/>
                </a:rPr>
                <a:t>】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甄選入學個人申請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0" y="916360"/>
            <a:ext cx="28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AE1233"/>
                </a:solidFill>
                <a:latin typeface="+mn-ea"/>
                <a:ea typeface="+mn-ea"/>
              </a:rPr>
              <a:t>第二階段</a:t>
            </a:r>
            <a:r>
              <a:rPr lang="en-US" altLang="zh-TW" dirty="0">
                <a:solidFill>
                  <a:srgbClr val="AE1233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AE1233"/>
                </a:solidFill>
                <a:latin typeface="+mn-ea"/>
                <a:ea typeface="+mn-ea"/>
              </a:rPr>
              <a:t>指定項目甄試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17543" y="4327707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</a:t>
            </a:r>
            <a:r>
              <a:rPr lang="zh-TW" altLang="en-US" dirty="0">
                <a:latin typeface="+mn-ea"/>
                <a:ea typeface="+mn-ea"/>
              </a:rPr>
              <a:t>一</a:t>
            </a:r>
            <a:r>
              <a:rPr lang="zh-TW" altLang="en-US" dirty="0" smtClean="0">
                <a:latin typeface="+mn-ea"/>
                <a:ea typeface="+mn-ea"/>
              </a:rPr>
              <a:t>：第二階段甄試總內容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980506" y="2672945"/>
            <a:ext cx="7128792" cy="979719"/>
          </a:xfrm>
          <a:prstGeom prst="rect">
            <a:avLst/>
          </a:prstGeom>
          <a:solidFill>
            <a:srgbClr val="D1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572290" y="1524299"/>
            <a:ext cx="1368656" cy="1130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3924722" y="1513507"/>
            <a:ext cx="647568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117543" y="4327707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說明二：指定項目甄試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117543" y="4327707"/>
            <a:ext cx="37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</a:t>
            </a:r>
            <a:r>
              <a:rPr lang="zh-TW" altLang="en-US" dirty="0">
                <a:latin typeface="+mn-ea"/>
                <a:ea typeface="+mn-ea"/>
              </a:rPr>
              <a:t>四</a:t>
            </a:r>
            <a:r>
              <a:rPr lang="zh-TW" altLang="en-US" dirty="0" smtClean="0">
                <a:latin typeface="+mn-ea"/>
                <a:ea typeface="+mn-ea"/>
              </a:rPr>
              <a:t>：第二階段甄試總成績比例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284986" y="1299451"/>
            <a:ext cx="1800704" cy="13632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6372994" y="1549280"/>
            <a:ext cx="911992" cy="1113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54734"/>
            <a:ext cx="9145588" cy="2986041"/>
          </a:xfrm>
          <a:prstGeom prst="rect">
            <a:avLst/>
          </a:prstGeom>
        </p:spPr>
      </p:pic>
      <p:sp>
        <p:nvSpPr>
          <p:cNvPr id="59" name="文字方塊 58"/>
          <p:cNvSpPr txBox="1"/>
          <p:nvPr/>
        </p:nvSpPr>
        <p:spPr>
          <a:xfrm>
            <a:off x="117543" y="4327707"/>
            <a:ext cx="44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說明三：</a:t>
            </a:r>
            <a:r>
              <a:rPr lang="zh-TW" altLang="en-US" dirty="0" smtClean="0">
                <a:latin typeface="+mn-ea"/>
                <a:ea typeface="+mn-ea"/>
                <a:hlinkClick r:id="rId4"/>
              </a:rPr>
              <a:t>指定項甄試說明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17543" y="4327707"/>
            <a:ext cx="280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說明</a:t>
            </a:r>
            <a:r>
              <a:rPr lang="zh-TW" altLang="en-US" dirty="0">
                <a:latin typeface="+mn-ea"/>
                <a:ea typeface="+mn-ea"/>
              </a:rPr>
              <a:t>五</a:t>
            </a:r>
            <a:r>
              <a:rPr lang="zh-TW" altLang="en-US" dirty="0" smtClean="0">
                <a:latin typeface="+mn-ea"/>
                <a:ea typeface="+mn-ea"/>
              </a:rPr>
              <a:t>：甄選同分參酌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02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/>
      <p:bldP spid="47" grpId="1"/>
      <p:bldP spid="42" grpId="0" animBg="1"/>
      <p:bldP spid="36" grpId="0" animBg="1"/>
      <p:bldP spid="36" grpId="1" animBg="1"/>
      <p:bldP spid="41" grpId="0" animBg="1"/>
      <p:bldP spid="41" grpId="1" animBg="1"/>
      <p:bldP spid="51" grpId="0"/>
      <p:bldP spid="51" grpId="1"/>
      <p:bldP spid="53" grpId="0"/>
      <p:bldP spid="53" grpId="1"/>
      <p:bldP spid="57" grpId="0" animBg="1"/>
      <p:bldP spid="58" grpId="0" animBg="1"/>
      <p:bldP spid="58" grpId="1" animBg="1"/>
      <p:bldP spid="59" grpId="0"/>
      <p:bldP spid="59" grpId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4" y="1276400"/>
            <a:ext cx="8784962" cy="1945528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932834" y="122218"/>
            <a:ext cx="566948" cy="548032"/>
            <a:chOff x="6151120" y="2360825"/>
            <a:chExt cx="566948" cy="548032"/>
          </a:xfrm>
        </p:grpSpPr>
        <p:sp>
          <p:nvSpPr>
            <p:cNvPr id="13" name="Rounded Rectangle 12"/>
            <p:cNvSpPr/>
            <p:nvPr/>
          </p:nvSpPr>
          <p:spPr>
            <a:xfrm>
              <a:off x="6151120" y="2360825"/>
              <a:ext cx="566948" cy="54803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Group 18"/>
            <p:cNvGrpSpPr/>
            <p:nvPr/>
          </p:nvGrpSpPr>
          <p:grpSpPr>
            <a:xfrm>
              <a:off x="6239933" y="2442600"/>
              <a:ext cx="389321" cy="386729"/>
              <a:chOff x="1979613" y="3067051"/>
              <a:chExt cx="231775" cy="230188"/>
            </a:xfrm>
            <a:solidFill>
              <a:schemeClr val="bg1"/>
            </a:solidFill>
          </p:grpSpPr>
          <p:sp>
            <p:nvSpPr>
              <p:cNvPr id="20" name="Freeform 38"/>
              <p:cNvSpPr>
                <a:spLocks noEditPoints="1"/>
              </p:cNvSpPr>
              <p:nvPr/>
            </p:nvSpPr>
            <p:spPr bwMode="auto">
              <a:xfrm>
                <a:off x="1979613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8317210" y="494995"/>
            <a:ext cx="566948" cy="548032"/>
            <a:chOff x="6151120" y="3168226"/>
            <a:chExt cx="566948" cy="548032"/>
          </a:xfrm>
        </p:grpSpPr>
        <p:sp>
          <p:nvSpPr>
            <p:cNvPr id="14" name="Rounded Rectangle 13"/>
            <p:cNvSpPr/>
            <p:nvPr/>
          </p:nvSpPr>
          <p:spPr>
            <a:xfrm>
              <a:off x="6151120" y="3168226"/>
              <a:ext cx="566948" cy="54803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>
            <a:xfrm>
              <a:off x="6266131" y="3309051"/>
              <a:ext cx="320923" cy="30918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445002" y="316726"/>
            <a:ext cx="566948" cy="548032"/>
            <a:chOff x="2445360" y="3168226"/>
            <a:chExt cx="566948" cy="548032"/>
          </a:xfrm>
        </p:grpSpPr>
        <p:sp>
          <p:nvSpPr>
            <p:cNvPr id="18" name="Rounded Rectangle 17"/>
            <p:cNvSpPr/>
            <p:nvPr/>
          </p:nvSpPr>
          <p:spPr>
            <a:xfrm>
              <a:off x="2445360" y="3168226"/>
              <a:ext cx="566948" cy="54803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2581757" y="3244026"/>
              <a:ext cx="278982" cy="37420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5" tIns="39703" rIns="79405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448586" y="316726"/>
            <a:ext cx="566948" cy="548032"/>
            <a:chOff x="2445360" y="2360825"/>
            <a:chExt cx="566948" cy="548032"/>
          </a:xfrm>
        </p:grpSpPr>
        <p:sp>
          <p:nvSpPr>
            <p:cNvPr id="17" name="Rounded Rectangle 16"/>
            <p:cNvSpPr/>
            <p:nvPr/>
          </p:nvSpPr>
          <p:spPr>
            <a:xfrm>
              <a:off x="2445360" y="2360825"/>
              <a:ext cx="566948" cy="5480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032" tIns="32516" rIns="65032" bIns="32516" rtlCol="0" anchor="ctr"/>
            <a:lstStyle/>
            <a:p>
              <a:pPr algn="just"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26"/>
            <p:cNvGrpSpPr/>
            <p:nvPr/>
          </p:nvGrpSpPr>
          <p:grpSpPr>
            <a:xfrm>
              <a:off x="2596930" y="2483135"/>
              <a:ext cx="263810" cy="305660"/>
              <a:chOff x="3581400" y="3905251"/>
              <a:chExt cx="160338" cy="185738"/>
            </a:xfrm>
            <a:solidFill>
              <a:schemeClr val="bg1"/>
            </a:solidFill>
          </p:grpSpPr>
          <p:sp>
            <p:nvSpPr>
              <p:cNvPr id="28" name="Rectangle 33"/>
              <p:cNvSpPr>
                <a:spLocks noChangeArrowheads="1"/>
              </p:cNvSpPr>
              <p:nvPr/>
            </p:nvSpPr>
            <p:spPr bwMode="auto">
              <a:xfrm>
                <a:off x="3670300" y="3941763"/>
                <a:ext cx="28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34"/>
              <p:cNvSpPr>
                <a:spLocks noChangeArrowheads="1"/>
              </p:cNvSpPr>
              <p:nvPr/>
            </p:nvSpPr>
            <p:spPr bwMode="auto">
              <a:xfrm>
                <a:off x="3627438" y="3971926"/>
                <a:ext cx="2698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3581400" y="3994151"/>
                <a:ext cx="26988" cy="968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36"/>
              <p:cNvSpPr>
                <a:spLocks noChangeArrowheads="1"/>
              </p:cNvSpPr>
              <p:nvPr/>
            </p:nvSpPr>
            <p:spPr bwMode="auto">
              <a:xfrm>
                <a:off x="3714750" y="3905251"/>
                <a:ext cx="26988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5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343342" y="268288"/>
            <a:ext cx="3437364" cy="504056"/>
            <a:chOff x="343342" y="268288"/>
            <a:chExt cx="3437364" cy="504056"/>
          </a:xfrm>
        </p:grpSpPr>
        <p:sp>
          <p:nvSpPr>
            <p:cNvPr id="32" name="矩形 31"/>
            <p:cNvSpPr/>
            <p:nvPr/>
          </p:nvSpPr>
          <p:spPr>
            <a:xfrm>
              <a:off x="667378" y="268288"/>
              <a:ext cx="3113328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  <a:latin typeface="+mj-ea"/>
                  <a:ea typeface="+mj-ea"/>
                </a:rPr>
                <a:t>【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  <a:hlinkClick r:id="rId3"/>
                </a:rPr>
                <a:t>科大</a:t>
              </a:r>
              <a:r>
                <a:rPr lang="en-US" altLang="zh-TW" dirty="0" smtClean="0">
                  <a:solidFill>
                    <a:schemeClr val="tx1"/>
                  </a:solidFill>
                  <a:latin typeface="+mj-ea"/>
                  <a:ea typeface="+mj-ea"/>
                </a:rPr>
                <a:t>】</a:t>
              </a:r>
              <a:r>
                <a:rPr lang="zh-TW" altLang="en-US" dirty="0" smtClean="0">
                  <a:solidFill>
                    <a:schemeClr val="tx1"/>
                  </a:solidFill>
                  <a:latin typeface="+mj-ea"/>
                  <a:ea typeface="+mj-ea"/>
                </a:rPr>
                <a:t>申請入學</a:t>
              </a:r>
              <a:endParaRPr lang="zh-TW" altLang="en-US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rot="16200000">
              <a:off x="253332" y="358298"/>
              <a:ext cx="504056" cy="32403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126314" y="3478421"/>
            <a:ext cx="773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+mn-ea"/>
                <a:ea typeface="+mn-ea"/>
              </a:rPr>
              <a:t>小翔：國文</a:t>
            </a:r>
            <a:r>
              <a:rPr lang="en-US" altLang="zh-TW" sz="2800" dirty="0" smtClean="0">
                <a:latin typeface="+mn-ea"/>
                <a:ea typeface="+mn-ea"/>
              </a:rPr>
              <a:t>10 </a:t>
            </a:r>
            <a:r>
              <a:rPr lang="zh-TW" altLang="en-US" sz="2800" dirty="0" smtClean="0">
                <a:latin typeface="+mn-ea"/>
                <a:ea typeface="+mn-ea"/>
              </a:rPr>
              <a:t>英文</a:t>
            </a:r>
            <a:r>
              <a:rPr lang="en-US" altLang="zh-TW" sz="2800" dirty="0" smtClean="0">
                <a:latin typeface="+mn-ea"/>
                <a:ea typeface="+mn-ea"/>
              </a:rPr>
              <a:t>12</a:t>
            </a:r>
            <a:r>
              <a:rPr lang="zh-TW" altLang="en-US" sz="2800" dirty="0" smtClean="0">
                <a:latin typeface="+mn-ea"/>
                <a:ea typeface="+mn-ea"/>
              </a:rPr>
              <a:t> 數學</a:t>
            </a:r>
            <a:r>
              <a:rPr lang="en-US" altLang="zh-TW" sz="2800" dirty="0">
                <a:latin typeface="+mn-ea"/>
                <a:ea typeface="+mn-ea"/>
              </a:rPr>
              <a:t>9</a:t>
            </a:r>
            <a:r>
              <a:rPr lang="en-US" altLang="zh-TW" sz="2800" dirty="0" smtClean="0">
                <a:latin typeface="+mn-ea"/>
                <a:ea typeface="+mn-ea"/>
              </a:rPr>
              <a:t> </a:t>
            </a:r>
            <a:r>
              <a:rPr lang="zh-TW" altLang="en-US" sz="2800" dirty="0" smtClean="0">
                <a:latin typeface="+mn-ea"/>
                <a:ea typeface="+mn-ea"/>
              </a:rPr>
              <a:t>社會</a:t>
            </a:r>
            <a:r>
              <a:rPr lang="en-US" altLang="zh-TW" sz="2800" dirty="0">
                <a:latin typeface="+mn-ea"/>
                <a:ea typeface="+mn-ea"/>
              </a:rPr>
              <a:t>6</a:t>
            </a:r>
            <a:r>
              <a:rPr lang="en-US" altLang="zh-TW" sz="2800" dirty="0" smtClean="0">
                <a:latin typeface="+mn-ea"/>
                <a:ea typeface="+mn-ea"/>
              </a:rPr>
              <a:t> </a:t>
            </a:r>
            <a:r>
              <a:rPr lang="zh-TW" altLang="en-US" sz="2800" dirty="0" smtClean="0">
                <a:latin typeface="+mn-ea"/>
                <a:ea typeface="+mn-ea"/>
              </a:rPr>
              <a:t>自然</a:t>
            </a:r>
            <a:r>
              <a:rPr lang="en-US" altLang="zh-TW" sz="2800" dirty="0" smtClean="0">
                <a:latin typeface="+mn-ea"/>
                <a:ea typeface="+mn-ea"/>
              </a:rPr>
              <a:t>11</a:t>
            </a:r>
            <a:endParaRPr lang="zh-TW" altLang="en-US" sz="2800" dirty="0">
              <a:latin typeface="+mn-ea"/>
              <a:ea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88618" y="1319493"/>
            <a:ext cx="1152128" cy="19024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341879" y="4018547"/>
            <a:ext cx="8542279" cy="92859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436879" y="4087934"/>
                <a:ext cx="8316265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+12×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1.5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.5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11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15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×(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1.5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.5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100%=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/>
                        </a:rPr>
                        <m:t>70.56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9" y="4087934"/>
                <a:ext cx="8316265" cy="8592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0" y="916360"/>
            <a:ext cx="28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AE1233"/>
                </a:solidFill>
                <a:latin typeface="+mn-ea"/>
                <a:ea typeface="+mn-ea"/>
              </a:rPr>
              <a:t>第一階段</a:t>
            </a:r>
            <a:endParaRPr lang="zh-TW" altLang="en-US" dirty="0">
              <a:solidFill>
                <a:srgbClr val="AE1233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96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自定义设计方案">
  <a:themeElements>
    <a:clrScheme name="自訂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自訂 4">
      <a:majorFont>
        <a:latin typeface="等线 Light"/>
        <a:ea typeface="華康新特黑體"/>
        <a:cs typeface=""/>
      </a:majorFont>
      <a:minorFont>
        <a:latin typeface="等线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1617</Words>
  <Application>Microsoft Office PowerPoint</Application>
  <PresentationFormat>自訂</PresentationFormat>
  <Paragraphs>368</Paragraphs>
  <Slides>37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4" baseType="lpstr">
      <vt:lpstr>Arial</vt:lpstr>
      <vt:lpstr>新細明體</vt:lpstr>
      <vt:lpstr>Cambria Math</vt:lpstr>
      <vt:lpstr>Segoe UI Black</vt:lpstr>
      <vt:lpstr>等线</vt:lpstr>
      <vt:lpstr>宋体</vt:lpstr>
      <vt:lpstr>微软雅黑</vt:lpstr>
      <vt:lpstr>華康正顏楷體W9</vt:lpstr>
      <vt:lpstr>等线 Light</vt:lpstr>
      <vt:lpstr>華康中圓體</vt:lpstr>
      <vt:lpstr>標楷體</vt:lpstr>
      <vt:lpstr>微軟正黑體</vt:lpstr>
      <vt:lpstr>Times New Roman</vt:lpstr>
      <vt:lpstr>Wingdings</vt:lpstr>
      <vt:lpstr>Calibri</vt:lpstr>
      <vt:lpstr>華康新特黑體</vt:lpstr>
      <vt:lpstr>1_自定义设计方案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落點分析</vt:lpstr>
      <vt:lpstr>PowerPoint 簡報</vt:lpstr>
      <vt:lpstr>選校？選系？校系排名？</vt:lpstr>
      <vt:lpstr>2020企業最愛大學整體排行</vt:lpstr>
      <vt:lpstr>PowerPoint 簡報</vt:lpstr>
      <vt:lpstr>PowerPoint 簡報</vt:lpstr>
      <vt:lpstr>PowerPoint 簡報</vt:lpstr>
      <vt:lpstr>第二階段甄試(面試)日期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http:/www.ypppt.com</cp:keywords>
  <cp:lastModifiedBy/>
  <cp:revision>1</cp:revision>
  <dcterms:created xsi:type="dcterms:W3CDTF">2016-10-17T14:00:15Z</dcterms:created>
  <dcterms:modified xsi:type="dcterms:W3CDTF">2020-02-26T12:01:39Z</dcterms:modified>
</cp:coreProperties>
</file>