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3" r:id="rId3"/>
    <p:sldId id="284" r:id="rId4"/>
    <p:sldId id="261" r:id="rId5"/>
    <p:sldId id="294" r:id="rId6"/>
    <p:sldId id="296" r:id="rId7"/>
    <p:sldId id="292" r:id="rId8"/>
    <p:sldId id="293" r:id="rId9"/>
    <p:sldId id="286" r:id="rId10"/>
    <p:sldId id="258" r:id="rId11"/>
    <p:sldId id="295" r:id="rId12"/>
    <p:sldId id="285" r:id="rId13"/>
    <p:sldId id="274" r:id="rId14"/>
    <p:sldId id="297" r:id="rId15"/>
    <p:sldId id="298" r:id="rId16"/>
    <p:sldId id="299" r:id="rId17"/>
    <p:sldId id="300" r:id="rId18"/>
    <p:sldId id="301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6271"/>
    <a:srgbClr val="FFC000"/>
    <a:srgbClr val="F09659"/>
    <a:srgbClr val="EBEAE2"/>
    <a:srgbClr val="5ABB93"/>
    <a:srgbClr val="F2B973"/>
    <a:srgbClr val="EF5B43"/>
    <a:srgbClr val="8589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6" d="100"/>
          <a:sy n="76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7EC95207-2905-4C76-99C8-EBCC5A929AC2}" type="datetimeFigureOut">
              <a:rPr lang="zh-CN" altLang="en-US" smtClean="0"/>
              <a:pPr/>
              <a:t>2020/2/26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FFF16FC0-CA49-47D6-AC8D-5A2A6DC11E8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543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2086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2082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90426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  <a:t>12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1054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97629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15137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50472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1823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24402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72255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5437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2609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2478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5238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2117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9A98D-95B1-4DD4-8389-DFC8F8C977C3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06244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  <a:t>9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2463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017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094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625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 userDrawn="1"/>
        </p:nvGrpSpPr>
        <p:grpSpPr>
          <a:xfrm>
            <a:off x="0" y="412845"/>
            <a:ext cx="1059131" cy="201922"/>
            <a:chOff x="2006150" y="1190660"/>
            <a:chExt cx="1932917" cy="101043"/>
          </a:xfrm>
        </p:grpSpPr>
        <p:sp>
          <p:nvSpPr>
            <p:cNvPr id="48" name="矩形 47"/>
            <p:cNvSpPr/>
            <p:nvPr/>
          </p:nvSpPr>
          <p:spPr>
            <a:xfrm>
              <a:off x="2515794" y="1190660"/>
              <a:ext cx="430880" cy="101043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3011991" y="1190660"/>
              <a:ext cx="430880" cy="101043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3508187" y="1190660"/>
              <a:ext cx="430880" cy="101043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2006150" y="1190660"/>
              <a:ext cx="430880" cy="101043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4741227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 userDrawn="1"/>
        </p:nvGrpSpPr>
        <p:grpSpPr>
          <a:xfrm>
            <a:off x="0" y="412845"/>
            <a:ext cx="1059131" cy="201922"/>
            <a:chOff x="2006150" y="1190660"/>
            <a:chExt cx="1932917" cy="101043"/>
          </a:xfrm>
        </p:grpSpPr>
        <p:sp>
          <p:nvSpPr>
            <p:cNvPr id="48" name="矩形 47"/>
            <p:cNvSpPr/>
            <p:nvPr/>
          </p:nvSpPr>
          <p:spPr>
            <a:xfrm>
              <a:off x="2515794" y="1190660"/>
              <a:ext cx="430880" cy="101043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3011991" y="1190660"/>
              <a:ext cx="430880" cy="101043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3508187" y="1190660"/>
              <a:ext cx="430880" cy="101043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2006150" y="1190660"/>
              <a:ext cx="430880" cy="101043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60250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 userDrawn="1"/>
        </p:nvGrpSpPr>
        <p:grpSpPr>
          <a:xfrm>
            <a:off x="0" y="412845"/>
            <a:ext cx="1059131" cy="201922"/>
            <a:chOff x="2006150" y="1190660"/>
            <a:chExt cx="1932917" cy="101043"/>
          </a:xfrm>
        </p:grpSpPr>
        <p:sp>
          <p:nvSpPr>
            <p:cNvPr id="48" name="矩形 47"/>
            <p:cNvSpPr/>
            <p:nvPr/>
          </p:nvSpPr>
          <p:spPr>
            <a:xfrm>
              <a:off x="2515794" y="1190660"/>
              <a:ext cx="430880" cy="101043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3011991" y="1190660"/>
              <a:ext cx="430880" cy="101043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3508187" y="1190660"/>
              <a:ext cx="430880" cy="101043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2006150" y="1190660"/>
              <a:ext cx="430880" cy="101043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509776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031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478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5105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5105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305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81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73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712C-13B4-48BC-9639-10A619B18608}" type="datetimeFigureOut">
              <a:rPr lang="zh-CN" altLang="en-US" smtClean="0"/>
              <a:t>2020/2/26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52BC-4BCA-490D-94CE-02C0A355447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6144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A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BB8F712C-13B4-48BC-9639-10A619B18608}" type="datetimeFigureOut">
              <a:rPr lang="zh-CN" altLang="en-US" smtClean="0"/>
              <a:pPr/>
              <a:t>2020/2/26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A3BD52BC-4BCA-490D-94CE-02C0A355447E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689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www.cac.edu.tw/star109/history_statistics.php" TargetMode="Externa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c.edu.tw/star109/system/109ColQry6d3k_forstar_583vd/SGroup1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c.edu.tw/star109/index.ph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441" y="0"/>
            <a:ext cx="1162754" cy="6858000"/>
          </a:xfrm>
          <a:prstGeom prst="rect">
            <a:avLst/>
          </a:prstGeom>
          <a:solidFill>
            <a:srgbClr val="5AB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1160944" y="0"/>
            <a:ext cx="1162754" cy="6858000"/>
          </a:xfrm>
          <a:custGeom>
            <a:avLst/>
            <a:gdLst>
              <a:gd name="connsiteX0" fmla="*/ 0 w 1162754"/>
              <a:gd name="connsiteY0" fmla="*/ 0 h 6858000"/>
              <a:gd name="connsiteX1" fmla="*/ 1162754 w 1162754"/>
              <a:gd name="connsiteY1" fmla="*/ 0 h 6858000"/>
              <a:gd name="connsiteX2" fmla="*/ 1162754 w 1162754"/>
              <a:gd name="connsiteY2" fmla="*/ 2553053 h 6858000"/>
              <a:gd name="connsiteX3" fmla="*/ 1108498 w 1162754"/>
              <a:gd name="connsiteY3" fmla="*/ 2625608 h 6858000"/>
              <a:gd name="connsiteX4" fmla="*/ 863096 w 1162754"/>
              <a:gd name="connsiteY4" fmla="*/ 3429000 h 6858000"/>
              <a:gd name="connsiteX5" fmla="*/ 1108498 w 1162754"/>
              <a:gd name="connsiteY5" fmla="*/ 4232393 h 6858000"/>
              <a:gd name="connsiteX6" fmla="*/ 1162754 w 1162754"/>
              <a:gd name="connsiteY6" fmla="*/ 4304948 h 6858000"/>
              <a:gd name="connsiteX7" fmla="*/ 1162754 w 1162754"/>
              <a:gd name="connsiteY7" fmla="*/ 6858000 h 6858000"/>
              <a:gd name="connsiteX8" fmla="*/ 0 w 1162754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2754" h="6858000">
                <a:moveTo>
                  <a:pt x="0" y="0"/>
                </a:moveTo>
                <a:lnTo>
                  <a:pt x="1162754" y="0"/>
                </a:lnTo>
                <a:lnTo>
                  <a:pt x="1162754" y="2553053"/>
                </a:lnTo>
                <a:lnTo>
                  <a:pt x="1108498" y="2625608"/>
                </a:lnTo>
                <a:cubicBezTo>
                  <a:pt x="953564" y="2854941"/>
                  <a:pt x="863096" y="3131405"/>
                  <a:pt x="863096" y="3429000"/>
                </a:cubicBezTo>
                <a:cubicBezTo>
                  <a:pt x="863096" y="3726595"/>
                  <a:pt x="953564" y="4003060"/>
                  <a:pt x="1108498" y="4232393"/>
                </a:cubicBezTo>
                <a:lnTo>
                  <a:pt x="1162754" y="4304948"/>
                </a:lnTo>
                <a:lnTo>
                  <a:pt x="1162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562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2320537" y="0"/>
            <a:ext cx="1162754" cy="6858000"/>
          </a:xfrm>
          <a:custGeom>
            <a:avLst/>
            <a:gdLst>
              <a:gd name="connsiteX0" fmla="*/ 0 w 1162754"/>
              <a:gd name="connsiteY0" fmla="*/ 4300721 h 6858000"/>
              <a:gd name="connsiteX1" fmla="*/ 31624 w 1162754"/>
              <a:gd name="connsiteY1" fmla="*/ 4343011 h 6858000"/>
              <a:gd name="connsiteX2" fmla="*/ 1140417 w 1162754"/>
              <a:gd name="connsiteY2" fmla="*/ 4865914 h 6858000"/>
              <a:gd name="connsiteX3" fmla="*/ 1162754 w 1162754"/>
              <a:gd name="connsiteY3" fmla="*/ 4863662 h 6858000"/>
              <a:gd name="connsiteX4" fmla="*/ 1162754 w 1162754"/>
              <a:gd name="connsiteY4" fmla="*/ 6858000 h 6858000"/>
              <a:gd name="connsiteX5" fmla="*/ 0 w 1162754"/>
              <a:gd name="connsiteY5" fmla="*/ 6858000 h 6858000"/>
              <a:gd name="connsiteX6" fmla="*/ 0 w 1162754"/>
              <a:gd name="connsiteY6" fmla="*/ 0 h 6858000"/>
              <a:gd name="connsiteX7" fmla="*/ 1162754 w 1162754"/>
              <a:gd name="connsiteY7" fmla="*/ 0 h 6858000"/>
              <a:gd name="connsiteX8" fmla="*/ 1162754 w 1162754"/>
              <a:gd name="connsiteY8" fmla="*/ 1994338 h 6858000"/>
              <a:gd name="connsiteX9" fmla="*/ 1140417 w 1162754"/>
              <a:gd name="connsiteY9" fmla="*/ 1992086 h 6858000"/>
              <a:gd name="connsiteX10" fmla="*/ 31624 w 1162754"/>
              <a:gd name="connsiteY10" fmla="*/ 2514989 h 6858000"/>
              <a:gd name="connsiteX11" fmla="*/ 0 w 1162754"/>
              <a:gd name="connsiteY11" fmla="*/ 255728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2754" h="6858000">
                <a:moveTo>
                  <a:pt x="0" y="4300721"/>
                </a:moveTo>
                <a:lnTo>
                  <a:pt x="31624" y="4343011"/>
                </a:lnTo>
                <a:cubicBezTo>
                  <a:pt x="295175" y="4662361"/>
                  <a:pt x="694025" y="4865914"/>
                  <a:pt x="1140417" y="4865914"/>
                </a:cubicBezTo>
                <a:lnTo>
                  <a:pt x="1162754" y="4863662"/>
                </a:lnTo>
                <a:lnTo>
                  <a:pt x="1162754" y="6858000"/>
                </a:lnTo>
                <a:lnTo>
                  <a:pt x="0" y="6858000"/>
                </a:lnTo>
                <a:close/>
                <a:moveTo>
                  <a:pt x="0" y="0"/>
                </a:moveTo>
                <a:lnTo>
                  <a:pt x="1162754" y="0"/>
                </a:lnTo>
                <a:lnTo>
                  <a:pt x="1162754" y="1994338"/>
                </a:lnTo>
                <a:lnTo>
                  <a:pt x="1140417" y="1992086"/>
                </a:lnTo>
                <a:cubicBezTo>
                  <a:pt x="694025" y="1992086"/>
                  <a:pt x="295175" y="2195639"/>
                  <a:pt x="31624" y="2514989"/>
                </a:cubicBezTo>
                <a:lnTo>
                  <a:pt x="0" y="2557280"/>
                </a:lnTo>
                <a:close/>
              </a:path>
            </a:pathLst>
          </a:custGeom>
          <a:solidFill>
            <a:srgbClr val="EF5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任意多边形 6"/>
          <p:cNvSpPr/>
          <p:nvPr/>
        </p:nvSpPr>
        <p:spPr>
          <a:xfrm>
            <a:off x="3474560" y="0"/>
            <a:ext cx="1162754" cy="6858000"/>
          </a:xfrm>
          <a:custGeom>
            <a:avLst/>
            <a:gdLst>
              <a:gd name="connsiteX0" fmla="*/ 1162754 w 1162754"/>
              <a:gd name="connsiteY0" fmla="*/ 4252655 h 6858000"/>
              <a:gd name="connsiteX1" fmla="*/ 1162754 w 1162754"/>
              <a:gd name="connsiteY1" fmla="*/ 6858000 h 6858000"/>
              <a:gd name="connsiteX2" fmla="*/ 0 w 1162754"/>
              <a:gd name="connsiteY2" fmla="*/ 6858000 h 6858000"/>
              <a:gd name="connsiteX3" fmla="*/ 0 w 1162754"/>
              <a:gd name="connsiteY3" fmla="*/ 4864543 h 6858000"/>
              <a:gd name="connsiteX4" fmla="*/ 275983 w 1162754"/>
              <a:gd name="connsiteY4" fmla="*/ 4836721 h 6858000"/>
              <a:gd name="connsiteX5" fmla="*/ 1095187 w 1162754"/>
              <a:gd name="connsiteY5" fmla="*/ 4343011 h 6858000"/>
              <a:gd name="connsiteX6" fmla="*/ 0 w 1162754"/>
              <a:gd name="connsiteY6" fmla="*/ 0 h 6858000"/>
              <a:gd name="connsiteX7" fmla="*/ 1162754 w 1162754"/>
              <a:gd name="connsiteY7" fmla="*/ 0 h 6858000"/>
              <a:gd name="connsiteX8" fmla="*/ 1162754 w 1162754"/>
              <a:gd name="connsiteY8" fmla="*/ 2605346 h 6858000"/>
              <a:gd name="connsiteX9" fmla="*/ 1095187 w 1162754"/>
              <a:gd name="connsiteY9" fmla="*/ 2514989 h 6858000"/>
              <a:gd name="connsiteX10" fmla="*/ 275983 w 1162754"/>
              <a:gd name="connsiteY10" fmla="*/ 2021279 h 6858000"/>
              <a:gd name="connsiteX11" fmla="*/ 0 w 1162754"/>
              <a:gd name="connsiteY11" fmla="*/ 199345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2754" h="6858000">
                <a:moveTo>
                  <a:pt x="1162754" y="4252655"/>
                </a:moveTo>
                <a:lnTo>
                  <a:pt x="1162754" y="6858000"/>
                </a:lnTo>
                <a:lnTo>
                  <a:pt x="0" y="6858000"/>
                </a:lnTo>
                <a:lnTo>
                  <a:pt x="0" y="4864543"/>
                </a:lnTo>
                <a:lnTo>
                  <a:pt x="275983" y="4836721"/>
                </a:lnTo>
                <a:cubicBezTo>
                  <a:pt x="603371" y="4769728"/>
                  <a:pt x="890203" y="4591395"/>
                  <a:pt x="1095187" y="4343011"/>
                </a:cubicBezTo>
                <a:close/>
                <a:moveTo>
                  <a:pt x="0" y="0"/>
                </a:moveTo>
                <a:lnTo>
                  <a:pt x="1162754" y="0"/>
                </a:lnTo>
                <a:lnTo>
                  <a:pt x="1162754" y="2605346"/>
                </a:lnTo>
                <a:lnTo>
                  <a:pt x="1095187" y="2514989"/>
                </a:lnTo>
                <a:cubicBezTo>
                  <a:pt x="890203" y="2266606"/>
                  <a:pt x="603371" y="2088273"/>
                  <a:pt x="275983" y="2021279"/>
                </a:cubicBezTo>
                <a:lnTo>
                  <a:pt x="0" y="1993458"/>
                </a:lnTo>
                <a:close/>
              </a:path>
            </a:pathLst>
          </a:custGeom>
          <a:solidFill>
            <a:srgbClr val="F2B9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5795337" y="3587185"/>
            <a:ext cx="5580000" cy="72000"/>
            <a:chOff x="5604327" y="1072832"/>
            <a:chExt cx="3149600" cy="1117600"/>
          </a:xfrm>
        </p:grpSpPr>
        <p:sp>
          <p:nvSpPr>
            <p:cNvPr id="21" name="矩形 20"/>
            <p:cNvSpPr/>
            <p:nvPr/>
          </p:nvSpPr>
          <p:spPr>
            <a:xfrm>
              <a:off x="5604327" y="1072832"/>
              <a:ext cx="787400" cy="1117600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6391727" y="1072832"/>
              <a:ext cx="787400" cy="1117600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7179127" y="1072832"/>
              <a:ext cx="787400" cy="1117600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966527" y="1072832"/>
              <a:ext cx="787400" cy="1117600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2174817" y="2145091"/>
            <a:ext cx="2567818" cy="2567818"/>
            <a:chOff x="2174817" y="2145091"/>
            <a:chExt cx="2567818" cy="2567818"/>
          </a:xfrm>
        </p:grpSpPr>
        <p:sp>
          <p:nvSpPr>
            <p:cNvPr id="8" name="椭圆 7"/>
            <p:cNvSpPr/>
            <p:nvPr/>
          </p:nvSpPr>
          <p:spPr>
            <a:xfrm>
              <a:off x="2174817" y="2145091"/>
              <a:ext cx="2567818" cy="2567818"/>
            </a:xfrm>
            <a:prstGeom prst="ellipse">
              <a:avLst/>
            </a:prstGeom>
            <a:noFill/>
            <a:ln w="63500">
              <a:solidFill>
                <a:srgbClr val="85897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5" name="Group 4"/>
            <p:cNvGrpSpPr>
              <a:grpSpLocks noChangeAspect="1"/>
            </p:cNvGrpSpPr>
            <p:nvPr/>
          </p:nvGrpSpPr>
          <p:grpSpPr bwMode="auto">
            <a:xfrm rot="19764056">
              <a:off x="2800743" y="2711502"/>
              <a:ext cx="1540774" cy="1434995"/>
              <a:chOff x="1164" y="687"/>
              <a:chExt cx="3219" cy="2998"/>
            </a:xfrm>
            <a:solidFill>
              <a:srgbClr val="858976"/>
            </a:solidFill>
            <a:effectLst/>
          </p:grpSpPr>
          <p:sp>
            <p:nvSpPr>
              <p:cNvPr id="26" name="Freeform 6"/>
              <p:cNvSpPr>
                <a:spLocks/>
              </p:cNvSpPr>
              <p:nvPr/>
            </p:nvSpPr>
            <p:spPr bwMode="auto">
              <a:xfrm>
                <a:off x="1164" y="687"/>
                <a:ext cx="3219" cy="2998"/>
              </a:xfrm>
              <a:custGeom>
                <a:avLst/>
                <a:gdLst>
                  <a:gd name="T0" fmla="*/ 96 w 1360"/>
                  <a:gd name="T1" fmla="*/ 404 h 1266"/>
                  <a:gd name="T2" fmla="*/ 96 w 1360"/>
                  <a:gd name="T3" fmla="*/ 527 h 1266"/>
                  <a:gd name="T4" fmla="*/ 105 w 1360"/>
                  <a:gd name="T5" fmla="*/ 537 h 1266"/>
                  <a:gd name="T6" fmla="*/ 123 w 1360"/>
                  <a:gd name="T7" fmla="*/ 616 h 1266"/>
                  <a:gd name="T8" fmla="*/ 119 w 1360"/>
                  <a:gd name="T9" fmla="*/ 629 h 1266"/>
                  <a:gd name="T10" fmla="*/ 147 w 1360"/>
                  <a:gd name="T11" fmla="*/ 940 h 1266"/>
                  <a:gd name="T12" fmla="*/ 169 w 1360"/>
                  <a:gd name="T13" fmla="*/ 1194 h 1266"/>
                  <a:gd name="T14" fmla="*/ 175 w 1360"/>
                  <a:gd name="T15" fmla="*/ 1266 h 1266"/>
                  <a:gd name="T16" fmla="*/ 0 w 1360"/>
                  <a:gd name="T17" fmla="*/ 1266 h 1266"/>
                  <a:gd name="T18" fmla="*/ 6 w 1360"/>
                  <a:gd name="T19" fmla="*/ 1197 h 1266"/>
                  <a:gd name="T20" fmla="*/ 38 w 1360"/>
                  <a:gd name="T21" fmla="*/ 811 h 1266"/>
                  <a:gd name="T22" fmla="*/ 54 w 1360"/>
                  <a:gd name="T23" fmla="*/ 629 h 1266"/>
                  <a:gd name="T24" fmla="*/ 50 w 1360"/>
                  <a:gd name="T25" fmla="*/ 613 h 1266"/>
                  <a:gd name="T26" fmla="*/ 71 w 1360"/>
                  <a:gd name="T27" fmla="*/ 537 h 1266"/>
                  <a:gd name="T28" fmla="*/ 79 w 1360"/>
                  <a:gd name="T29" fmla="*/ 525 h 1266"/>
                  <a:gd name="T30" fmla="*/ 79 w 1360"/>
                  <a:gd name="T31" fmla="*/ 407 h 1266"/>
                  <a:gd name="T32" fmla="*/ 70 w 1360"/>
                  <a:gd name="T33" fmla="*/ 392 h 1266"/>
                  <a:gd name="T34" fmla="*/ 31 w 1360"/>
                  <a:gd name="T35" fmla="*/ 374 h 1266"/>
                  <a:gd name="T36" fmla="*/ 44 w 1360"/>
                  <a:gd name="T37" fmla="*/ 366 h 1266"/>
                  <a:gd name="T38" fmla="*/ 624 w 1360"/>
                  <a:gd name="T39" fmla="*/ 44 h 1266"/>
                  <a:gd name="T40" fmla="*/ 692 w 1360"/>
                  <a:gd name="T41" fmla="*/ 5 h 1266"/>
                  <a:gd name="T42" fmla="*/ 718 w 1360"/>
                  <a:gd name="T43" fmla="*/ 5 h 1266"/>
                  <a:gd name="T44" fmla="*/ 1255 w 1360"/>
                  <a:gd name="T45" fmla="*/ 275 h 1266"/>
                  <a:gd name="T46" fmla="*/ 1360 w 1360"/>
                  <a:gd name="T47" fmla="*/ 328 h 1266"/>
                  <a:gd name="T48" fmla="*/ 1302 w 1360"/>
                  <a:gd name="T49" fmla="*/ 360 h 1266"/>
                  <a:gd name="T50" fmla="*/ 723 w 1360"/>
                  <a:gd name="T51" fmla="*/ 666 h 1266"/>
                  <a:gd name="T52" fmla="*/ 688 w 1360"/>
                  <a:gd name="T53" fmla="*/ 668 h 1266"/>
                  <a:gd name="T54" fmla="*/ 112 w 1360"/>
                  <a:gd name="T55" fmla="*/ 411 h 1266"/>
                  <a:gd name="T56" fmla="*/ 96 w 1360"/>
                  <a:gd name="T57" fmla="*/ 404 h 1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360" h="1266">
                    <a:moveTo>
                      <a:pt x="96" y="404"/>
                    </a:moveTo>
                    <a:cubicBezTo>
                      <a:pt x="96" y="447"/>
                      <a:pt x="96" y="487"/>
                      <a:pt x="96" y="527"/>
                    </a:cubicBezTo>
                    <a:cubicBezTo>
                      <a:pt x="96" y="531"/>
                      <a:pt x="101" y="535"/>
                      <a:pt x="105" y="537"/>
                    </a:cubicBezTo>
                    <a:cubicBezTo>
                      <a:pt x="136" y="555"/>
                      <a:pt x="144" y="585"/>
                      <a:pt x="123" y="616"/>
                    </a:cubicBezTo>
                    <a:cubicBezTo>
                      <a:pt x="121" y="620"/>
                      <a:pt x="119" y="625"/>
                      <a:pt x="119" y="629"/>
                    </a:cubicBezTo>
                    <a:cubicBezTo>
                      <a:pt x="128" y="733"/>
                      <a:pt x="138" y="836"/>
                      <a:pt x="147" y="940"/>
                    </a:cubicBezTo>
                    <a:cubicBezTo>
                      <a:pt x="154" y="1024"/>
                      <a:pt x="162" y="1109"/>
                      <a:pt x="169" y="1194"/>
                    </a:cubicBezTo>
                    <a:cubicBezTo>
                      <a:pt x="171" y="1217"/>
                      <a:pt x="173" y="1239"/>
                      <a:pt x="175" y="1266"/>
                    </a:cubicBezTo>
                    <a:cubicBezTo>
                      <a:pt x="117" y="1266"/>
                      <a:pt x="60" y="1266"/>
                      <a:pt x="0" y="1266"/>
                    </a:cubicBezTo>
                    <a:cubicBezTo>
                      <a:pt x="2" y="1244"/>
                      <a:pt x="4" y="1220"/>
                      <a:pt x="6" y="1197"/>
                    </a:cubicBezTo>
                    <a:cubicBezTo>
                      <a:pt x="16" y="1068"/>
                      <a:pt x="27" y="940"/>
                      <a:pt x="38" y="811"/>
                    </a:cubicBezTo>
                    <a:cubicBezTo>
                      <a:pt x="43" y="750"/>
                      <a:pt x="49" y="690"/>
                      <a:pt x="54" y="629"/>
                    </a:cubicBezTo>
                    <a:cubicBezTo>
                      <a:pt x="54" y="624"/>
                      <a:pt x="52" y="617"/>
                      <a:pt x="50" y="613"/>
                    </a:cubicBezTo>
                    <a:cubicBezTo>
                      <a:pt x="32" y="583"/>
                      <a:pt x="40" y="553"/>
                      <a:pt x="71" y="537"/>
                    </a:cubicBezTo>
                    <a:cubicBezTo>
                      <a:pt x="75" y="535"/>
                      <a:pt x="79" y="529"/>
                      <a:pt x="79" y="525"/>
                    </a:cubicBezTo>
                    <a:cubicBezTo>
                      <a:pt x="79" y="486"/>
                      <a:pt x="80" y="446"/>
                      <a:pt x="79" y="407"/>
                    </a:cubicBezTo>
                    <a:cubicBezTo>
                      <a:pt x="79" y="402"/>
                      <a:pt x="74" y="395"/>
                      <a:pt x="70" y="392"/>
                    </a:cubicBezTo>
                    <a:cubicBezTo>
                      <a:pt x="58" y="386"/>
                      <a:pt x="45" y="381"/>
                      <a:pt x="31" y="374"/>
                    </a:cubicBezTo>
                    <a:cubicBezTo>
                      <a:pt x="36" y="371"/>
                      <a:pt x="40" y="368"/>
                      <a:pt x="44" y="366"/>
                    </a:cubicBezTo>
                    <a:cubicBezTo>
                      <a:pt x="237" y="259"/>
                      <a:pt x="431" y="151"/>
                      <a:pt x="624" y="44"/>
                    </a:cubicBezTo>
                    <a:cubicBezTo>
                      <a:pt x="647" y="31"/>
                      <a:pt x="670" y="19"/>
                      <a:pt x="692" y="5"/>
                    </a:cubicBezTo>
                    <a:cubicBezTo>
                      <a:pt x="702" y="0"/>
                      <a:pt x="709" y="1"/>
                      <a:pt x="718" y="5"/>
                    </a:cubicBezTo>
                    <a:cubicBezTo>
                      <a:pt x="897" y="96"/>
                      <a:pt x="1076" y="185"/>
                      <a:pt x="1255" y="275"/>
                    </a:cubicBezTo>
                    <a:cubicBezTo>
                      <a:pt x="1289" y="293"/>
                      <a:pt x="1324" y="310"/>
                      <a:pt x="1360" y="328"/>
                    </a:cubicBezTo>
                    <a:cubicBezTo>
                      <a:pt x="1339" y="340"/>
                      <a:pt x="1320" y="350"/>
                      <a:pt x="1302" y="360"/>
                    </a:cubicBezTo>
                    <a:cubicBezTo>
                      <a:pt x="1109" y="462"/>
                      <a:pt x="916" y="564"/>
                      <a:pt x="723" y="666"/>
                    </a:cubicBezTo>
                    <a:cubicBezTo>
                      <a:pt x="711" y="672"/>
                      <a:pt x="701" y="674"/>
                      <a:pt x="688" y="668"/>
                    </a:cubicBezTo>
                    <a:cubicBezTo>
                      <a:pt x="496" y="582"/>
                      <a:pt x="304" y="496"/>
                      <a:pt x="112" y="411"/>
                    </a:cubicBezTo>
                    <a:cubicBezTo>
                      <a:pt x="108" y="409"/>
                      <a:pt x="103" y="407"/>
                      <a:pt x="96" y="40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 defTabSz="609468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HK" altLang="en-US" dirty="0">
                  <a:latin typeface="微软雅黑" panose="020B0503020204020204" pitchFamily="34" charset="-122"/>
                  <a:ea typeface="+mn-ea"/>
                </a:endParaRPr>
              </a:p>
            </p:txBody>
          </p:sp>
          <p:sp>
            <p:nvSpPr>
              <p:cNvPr id="27" name="Freeform 7"/>
              <p:cNvSpPr>
                <a:spLocks/>
              </p:cNvSpPr>
              <p:nvPr/>
            </p:nvSpPr>
            <p:spPr bwMode="auto">
              <a:xfrm>
                <a:off x="1829" y="1959"/>
                <a:ext cx="2000" cy="947"/>
              </a:xfrm>
              <a:custGeom>
                <a:avLst/>
                <a:gdLst>
                  <a:gd name="T0" fmla="*/ 0 w 845"/>
                  <a:gd name="T1" fmla="*/ 147 h 400"/>
                  <a:gd name="T2" fmla="*/ 78 w 845"/>
                  <a:gd name="T3" fmla="*/ 32 h 400"/>
                  <a:gd name="T4" fmla="*/ 96 w 845"/>
                  <a:gd name="T5" fmla="*/ 28 h 400"/>
                  <a:gd name="T6" fmla="*/ 262 w 845"/>
                  <a:gd name="T7" fmla="*/ 101 h 400"/>
                  <a:gd name="T8" fmla="*/ 417 w 845"/>
                  <a:gd name="T9" fmla="*/ 170 h 400"/>
                  <a:gd name="T10" fmla="*/ 434 w 845"/>
                  <a:gd name="T11" fmla="*/ 167 h 400"/>
                  <a:gd name="T12" fmla="*/ 724 w 845"/>
                  <a:gd name="T13" fmla="*/ 13 h 400"/>
                  <a:gd name="T14" fmla="*/ 749 w 845"/>
                  <a:gd name="T15" fmla="*/ 0 h 400"/>
                  <a:gd name="T16" fmla="*/ 845 w 845"/>
                  <a:gd name="T17" fmla="*/ 143 h 400"/>
                  <a:gd name="T18" fmla="*/ 743 w 845"/>
                  <a:gd name="T19" fmla="*/ 207 h 400"/>
                  <a:gd name="T20" fmla="*/ 448 w 845"/>
                  <a:gd name="T21" fmla="*/ 393 h 400"/>
                  <a:gd name="T22" fmla="*/ 421 w 845"/>
                  <a:gd name="T23" fmla="*/ 394 h 400"/>
                  <a:gd name="T24" fmla="*/ 8 w 845"/>
                  <a:gd name="T25" fmla="*/ 153 h 400"/>
                  <a:gd name="T26" fmla="*/ 0 w 845"/>
                  <a:gd name="T27" fmla="*/ 147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45" h="400">
                    <a:moveTo>
                      <a:pt x="0" y="147"/>
                    </a:moveTo>
                    <a:cubicBezTo>
                      <a:pt x="27" y="108"/>
                      <a:pt x="53" y="70"/>
                      <a:pt x="78" y="32"/>
                    </a:cubicBezTo>
                    <a:cubicBezTo>
                      <a:pt x="84" y="24"/>
                      <a:pt x="89" y="25"/>
                      <a:pt x="96" y="28"/>
                    </a:cubicBezTo>
                    <a:cubicBezTo>
                      <a:pt x="151" y="53"/>
                      <a:pt x="206" y="77"/>
                      <a:pt x="262" y="101"/>
                    </a:cubicBezTo>
                    <a:cubicBezTo>
                      <a:pt x="313" y="124"/>
                      <a:pt x="365" y="147"/>
                      <a:pt x="417" y="170"/>
                    </a:cubicBezTo>
                    <a:cubicBezTo>
                      <a:pt x="421" y="172"/>
                      <a:pt x="429" y="170"/>
                      <a:pt x="434" y="167"/>
                    </a:cubicBezTo>
                    <a:cubicBezTo>
                      <a:pt x="531" y="116"/>
                      <a:pt x="627" y="65"/>
                      <a:pt x="724" y="13"/>
                    </a:cubicBezTo>
                    <a:cubicBezTo>
                      <a:pt x="732" y="9"/>
                      <a:pt x="740" y="5"/>
                      <a:pt x="749" y="0"/>
                    </a:cubicBezTo>
                    <a:cubicBezTo>
                      <a:pt x="781" y="48"/>
                      <a:pt x="813" y="95"/>
                      <a:pt x="845" y="143"/>
                    </a:cubicBezTo>
                    <a:cubicBezTo>
                      <a:pt x="811" y="165"/>
                      <a:pt x="777" y="186"/>
                      <a:pt x="743" y="207"/>
                    </a:cubicBezTo>
                    <a:cubicBezTo>
                      <a:pt x="645" y="269"/>
                      <a:pt x="546" y="331"/>
                      <a:pt x="448" y="393"/>
                    </a:cubicBezTo>
                    <a:cubicBezTo>
                      <a:pt x="438" y="399"/>
                      <a:pt x="431" y="400"/>
                      <a:pt x="421" y="394"/>
                    </a:cubicBezTo>
                    <a:cubicBezTo>
                      <a:pt x="284" y="313"/>
                      <a:pt x="146" y="233"/>
                      <a:pt x="8" y="153"/>
                    </a:cubicBezTo>
                    <a:cubicBezTo>
                      <a:pt x="6" y="151"/>
                      <a:pt x="3" y="149"/>
                      <a:pt x="0" y="1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 defTabSz="609468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HK" altLang="en-US" dirty="0">
                  <a:latin typeface="微软雅黑" panose="020B0503020204020204" pitchFamily="34" charset="-122"/>
                  <a:ea typeface="+mn-ea"/>
                </a:endParaRPr>
              </a:p>
            </p:txBody>
          </p:sp>
        </p:grpSp>
      </p:grpSp>
      <p:sp>
        <p:nvSpPr>
          <p:cNvPr id="28" name="文本框 27"/>
          <p:cNvSpPr txBox="1"/>
          <p:nvPr/>
        </p:nvSpPr>
        <p:spPr>
          <a:xfrm>
            <a:off x="4888355" y="2681727"/>
            <a:ext cx="7303645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繁星推薦志願選</a:t>
            </a:r>
            <a:r>
              <a:rPr lang="zh-TW" altLang="en-US" sz="40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填原則</a:t>
            </a:r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與策略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6164825" y="4506388"/>
            <a:ext cx="4735685" cy="400110"/>
            <a:chOff x="6164825" y="4506388"/>
            <a:chExt cx="4735685" cy="400110"/>
          </a:xfrm>
        </p:grpSpPr>
        <p:sp>
          <p:nvSpPr>
            <p:cNvPr id="29" name="文本框 28"/>
            <p:cNvSpPr txBox="1"/>
            <p:nvPr/>
          </p:nvSpPr>
          <p:spPr>
            <a:xfrm>
              <a:off x="6164825" y="4506388"/>
              <a:ext cx="2236510" cy="400110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zh-TW" altLang="en-US" sz="2000" dirty="0" smtClean="0">
                  <a:latin typeface="+mn-ea"/>
                </a:rPr>
                <a:t>新北市</a:t>
              </a:r>
              <a:r>
                <a:rPr lang="zh-TW" altLang="en-US" sz="2000" dirty="0">
                  <a:latin typeface="+mn-ea"/>
                </a:rPr>
                <a:t>立</a:t>
              </a:r>
              <a:r>
                <a:rPr lang="zh-TW" altLang="en-US" sz="2000" dirty="0" smtClean="0">
                  <a:latin typeface="+mn-ea"/>
                </a:rPr>
                <a:t>北大高中</a:t>
              </a:r>
              <a:endParaRPr lang="zh-CN" altLang="en-US" sz="2000" dirty="0">
                <a:latin typeface="+mn-ea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8407520" y="4506388"/>
              <a:ext cx="2492990" cy="400110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zh-TW" altLang="en-US" sz="2000" dirty="0" smtClean="0">
                  <a:latin typeface="+mn-ea"/>
                </a:rPr>
                <a:t>輔導處  王柏翔老師</a:t>
              </a:r>
              <a:endParaRPr lang="zh-CN" altLang="en-US" sz="2000" dirty="0">
                <a:latin typeface="+mn-ea"/>
              </a:endParaRPr>
            </a:p>
          </p:txBody>
        </p:sp>
      </p:grpSp>
      <p:sp>
        <p:nvSpPr>
          <p:cNvPr id="2" name="圓角矩形 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168" y="2013332"/>
            <a:ext cx="1222566" cy="84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33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 smtClean="0">
                <a:solidFill>
                  <a:srgbClr val="002060"/>
                </a:solidFill>
              </a:rPr>
              <a:t>繁星簡章簡單</a:t>
            </a:r>
            <a:r>
              <a:rPr lang="zh-TW" altLang="en-US" b="0" dirty="0">
                <a:solidFill>
                  <a:srgbClr val="002060"/>
                </a:solidFill>
              </a:rPr>
              <a:t>讀</a:t>
            </a:r>
            <a:r>
              <a:rPr lang="en-US" altLang="zh-TW" b="0" dirty="0" smtClean="0">
                <a:solidFill>
                  <a:srgbClr val="002060"/>
                </a:solidFill>
              </a:rPr>
              <a:t>-</a:t>
            </a:r>
            <a:r>
              <a:rPr lang="zh-TW" altLang="en-US" b="0" dirty="0" smtClean="0">
                <a:solidFill>
                  <a:srgbClr val="002060"/>
                </a:solidFill>
              </a:rPr>
              <a:t>簡章</a:t>
            </a:r>
            <a:r>
              <a:rPr lang="en-US" altLang="zh-TW" b="0" dirty="0">
                <a:solidFill>
                  <a:srgbClr val="002060"/>
                </a:solidFill>
              </a:rPr>
              <a:t>A</a:t>
            </a:r>
            <a:endParaRPr lang="zh-CN" altLang="en-US" b="0" dirty="0">
              <a:solidFill>
                <a:srgbClr val="00206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EDF5FD"/>
              </a:clrFrom>
              <a:clrTo>
                <a:srgbClr val="EDF5FD">
                  <a:alpha val="0"/>
                </a:srgbClr>
              </a:clrTo>
            </a:clrChange>
          </a:blip>
          <a:srcRect t="13352"/>
          <a:stretch/>
        </p:blipFill>
        <p:spPr>
          <a:xfrm>
            <a:off x="219588" y="1624084"/>
            <a:ext cx="11752381" cy="3936290"/>
          </a:xfrm>
          <a:prstGeom prst="rect">
            <a:avLst/>
          </a:prstGeom>
        </p:spPr>
      </p:pic>
      <p:sp>
        <p:nvSpPr>
          <p:cNvPr id="23" name="圓角矩形 22"/>
          <p:cNvSpPr/>
          <p:nvPr/>
        </p:nvSpPr>
        <p:spPr>
          <a:xfrm>
            <a:off x="414986" y="2489587"/>
            <a:ext cx="2421234" cy="63638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圓角矩形 23"/>
          <p:cNvSpPr/>
          <p:nvPr/>
        </p:nvSpPr>
        <p:spPr>
          <a:xfrm>
            <a:off x="414985" y="3131973"/>
            <a:ext cx="6155935" cy="34589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76530" y="912397"/>
            <a:ext cx="808857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zh-TW" altLang="en-US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須符合大學規定之在校學業成績</a:t>
            </a:r>
            <a:r>
              <a:rPr lang="en-US" altLang="zh-TW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%</a:t>
            </a:r>
            <a:r>
              <a:rPr lang="zh-TW" altLang="en-US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數門檻才可報名。</a:t>
            </a:r>
            <a:endParaRPr lang="en-US" altLang="zh-TW" sz="2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76529" y="916784"/>
            <a:ext cx="808857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zh-TW" altLang="en-US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部分</a:t>
            </a:r>
            <a:r>
              <a:rPr lang="zh-TW" altLang="en-US" sz="2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科系利用繁星的管道入學，將不能轉系</a:t>
            </a:r>
            <a:endParaRPr lang="en-US" altLang="zh-TW" sz="2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7477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6" grpId="0"/>
      <p:bldP spid="6" grpId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18" y="1386175"/>
            <a:ext cx="11445236" cy="4382376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533343" y="2513131"/>
            <a:ext cx="2421234" cy="282389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757244" y="778314"/>
            <a:ext cx="3913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此校系為第一類群</a:t>
            </a:r>
            <a:endParaRPr lang="zh-TW" altLang="en-US" sz="2400" dirty="0"/>
          </a:p>
        </p:txBody>
      </p:sp>
      <p:sp>
        <p:nvSpPr>
          <p:cNvPr id="9" name="圓角矩形 8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757244" y="778314"/>
            <a:ext cx="464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此大學第一類群共可填</a:t>
            </a:r>
            <a:r>
              <a:rPr lang="en-US" altLang="zh-TW" sz="2400" dirty="0" smtClean="0"/>
              <a:t>5</a:t>
            </a:r>
            <a:r>
              <a:rPr lang="zh-TW" altLang="en-US" sz="2400" dirty="0" smtClean="0"/>
              <a:t>個校系</a:t>
            </a:r>
            <a:endParaRPr lang="zh-TW" altLang="en-US" sz="2400" dirty="0"/>
          </a:p>
        </p:txBody>
      </p:sp>
      <p:sp>
        <p:nvSpPr>
          <p:cNvPr id="15" name="圓角矩形 14"/>
          <p:cNvSpPr/>
          <p:nvPr/>
        </p:nvSpPr>
        <p:spPr>
          <a:xfrm>
            <a:off x="533343" y="3157193"/>
            <a:ext cx="2421234" cy="282389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圓角矩形 15"/>
          <p:cNvSpPr/>
          <p:nvPr/>
        </p:nvSpPr>
        <p:spPr>
          <a:xfrm>
            <a:off x="2942545" y="1504205"/>
            <a:ext cx="1821960" cy="2670753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757244" y="778314"/>
            <a:ext cx="7655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要達到所有檢定的標準，才能在志願中填入此科系</a:t>
            </a:r>
            <a:endParaRPr lang="en-US" altLang="zh-TW" sz="2400" dirty="0" smtClean="0"/>
          </a:p>
        </p:txBody>
      </p:sp>
      <p:sp>
        <p:nvSpPr>
          <p:cNvPr id="18" name="文字方塊 17"/>
          <p:cNvSpPr txBox="1"/>
          <p:nvPr/>
        </p:nvSpPr>
        <p:spPr>
          <a:xfrm>
            <a:off x="757244" y="778314"/>
            <a:ext cx="4675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原住民生專用外加名額</a:t>
            </a:r>
            <a:endParaRPr lang="en-US" altLang="zh-TW" sz="2400" dirty="0" smtClean="0"/>
          </a:p>
        </p:txBody>
      </p:sp>
      <p:sp>
        <p:nvSpPr>
          <p:cNvPr id="19" name="圓角矩形 18"/>
          <p:cNvSpPr/>
          <p:nvPr/>
        </p:nvSpPr>
        <p:spPr>
          <a:xfrm>
            <a:off x="521311" y="3467781"/>
            <a:ext cx="2421234" cy="707177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圓角矩形 19"/>
          <p:cNvSpPr/>
          <p:nvPr/>
        </p:nvSpPr>
        <p:spPr>
          <a:xfrm>
            <a:off x="4752473" y="1489219"/>
            <a:ext cx="6930190" cy="2685739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/>
          <p:cNvSpPr txBox="1"/>
          <p:nvPr/>
        </p:nvSpPr>
        <p:spPr>
          <a:xfrm>
            <a:off x="757244" y="778314"/>
            <a:ext cx="7182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sz="2400" dirty="0" smtClean="0"/>
              <a:t>比序項目不單比在校成績，也重視學測成績</a:t>
            </a:r>
            <a:endParaRPr lang="en-US" altLang="zh-TW" sz="2400" dirty="0" smtClean="0"/>
          </a:p>
        </p:txBody>
      </p:sp>
      <p:sp>
        <p:nvSpPr>
          <p:cNvPr id="22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 smtClean="0">
                <a:solidFill>
                  <a:srgbClr val="002060"/>
                </a:solidFill>
              </a:rPr>
              <a:t>繁星簡章簡單讀</a:t>
            </a:r>
            <a:r>
              <a:rPr lang="en-US" altLang="zh-TW" b="0" dirty="0" smtClean="0">
                <a:solidFill>
                  <a:srgbClr val="002060"/>
                </a:solidFill>
              </a:rPr>
              <a:t>-</a:t>
            </a:r>
            <a:r>
              <a:rPr lang="zh-TW" altLang="en-US" b="0" dirty="0" smtClean="0">
                <a:solidFill>
                  <a:srgbClr val="002060"/>
                </a:solidFill>
              </a:rPr>
              <a:t>簡章</a:t>
            </a:r>
            <a:r>
              <a:rPr lang="en-US" altLang="zh-TW" b="0" dirty="0" smtClean="0">
                <a:solidFill>
                  <a:srgbClr val="002060"/>
                </a:solidFill>
              </a:rPr>
              <a:t>B</a:t>
            </a:r>
            <a:endParaRPr lang="zh-CN" altLang="en-US" b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00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10" grpId="0"/>
      <p:bldP spid="10" grpId="1"/>
      <p:bldP spid="15" grpId="0" animBg="1"/>
      <p:bldP spid="15" grpId="1" animBg="1"/>
      <p:bldP spid="16" grpId="0" animBg="1"/>
      <p:bldP spid="16" grpId="1" animBg="1"/>
      <p:bldP spid="17" grpId="0"/>
      <p:bldP spid="17" grpId="1"/>
      <p:bldP spid="18" grpId="0"/>
      <p:bldP spid="18" grpId="1"/>
      <p:bldP spid="19" grpId="0" animBg="1"/>
      <p:bldP spid="19" grpId="1" animBg="1"/>
      <p:bldP spid="20" grpId="0" animBg="1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97197" y="2374494"/>
            <a:ext cx="6489833" cy="2180035"/>
          </a:xfrm>
          <a:prstGeom prst="rect">
            <a:avLst/>
          </a:prstGeom>
          <a:noFill/>
          <a:ln w="63500">
            <a:solidFill>
              <a:srgbClr val="EF5B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922463" y="2374494"/>
            <a:ext cx="221227" cy="2182761"/>
          </a:xfrm>
          <a:prstGeom prst="rect">
            <a:avLst/>
          </a:prstGeom>
          <a:solidFill>
            <a:srgbClr val="EF5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 rot="19764056">
            <a:off x="2096300" y="1371843"/>
            <a:ext cx="2026436" cy="1887315"/>
            <a:chOff x="1164" y="687"/>
            <a:chExt cx="3219" cy="2998"/>
          </a:xfrm>
          <a:solidFill>
            <a:srgbClr val="EF5B43"/>
          </a:solidFill>
          <a:effectLst/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1164" y="687"/>
              <a:ext cx="3219" cy="2998"/>
            </a:xfrm>
            <a:custGeom>
              <a:avLst/>
              <a:gdLst>
                <a:gd name="T0" fmla="*/ 96 w 1360"/>
                <a:gd name="T1" fmla="*/ 404 h 1266"/>
                <a:gd name="T2" fmla="*/ 96 w 1360"/>
                <a:gd name="T3" fmla="*/ 527 h 1266"/>
                <a:gd name="T4" fmla="*/ 105 w 1360"/>
                <a:gd name="T5" fmla="*/ 537 h 1266"/>
                <a:gd name="T6" fmla="*/ 123 w 1360"/>
                <a:gd name="T7" fmla="*/ 616 h 1266"/>
                <a:gd name="T8" fmla="*/ 119 w 1360"/>
                <a:gd name="T9" fmla="*/ 629 h 1266"/>
                <a:gd name="T10" fmla="*/ 147 w 1360"/>
                <a:gd name="T11" fmla="*/ 940 h 1266"/>
                <a:gd name="T12" fmla="*/ 169 w 1360"/>
                <a:gd name="T13" fmla="*/ 1194 h 1266"/>
                <a:gd name="T14" fmla="*/ 175 w 1360"/>
                <a:gd name="T15" fmla="*/ 1266 h 1266"/>
                <a:gd name="T16" fmla="*/ 0 w 1360"/>
                <a:gd name="T17" fmla="*/ 1266 h 1266"/>
                <a:gd name="T18" fmla="*/ 6 w 1360"/>
                <a:gd name="T19" fmla="*/ 1197 h 1266"/>
                <a:gd name="T20" fmla="*/ 38 w 1360"/>
                <a:gd name="T21" fmla="*/ 811 h 1266"/>
                <a:gd name="T22" fmla="*/ 54 w 1360"/>
                <a:gd name="T23" fmla="*/ 629 h 1266"/>
                <a:gd name="T24" fmla="*/ 50 w 1360"/>
                <a:gd name="T25" fmla="*/ 613 h 1266"/>
                <a:gd name="T26" fmla="*/ 71 w 1360"/>
                <a:gd name="T27" fmla="*/ 537 h 1266"/>
                <a:gd name="T28" fmla="*/ 79 w 1360"/>
                <a:gd name="T29" fmla="*/ 525 h 1266"/>
                <a:gd name="T30" fmla="*/ 79 w 1360"/>
                <a:gd name="T31" fmla="*/ 407 h 1266"/>
                <a:gd name="T32" fmla="*/ 70 w 1360"/>
                <a:gd name="T33" fmla="*/ 392 h 1266"/>
                <a:gd name="T34" fmla="*/ 31 w 1360"/>
                <a:gd name="T35" fmla="*/ 374 h 1266"/>
                <a:gd name="T36" fmla="*/ 44 w 1360"/>
                <a:gd name="T37" fmla="*/ 366 h 1266"/>
                <a:gd name="T38" fmla="*/ 624 w 1360"/>
                <a:gd name="T39" fmla="*/ 44 h 1266"/>
                <a:gd name="T40" fmla="*/ 692 w 1360"/>
                <a:gd name="T41" fmla="*/ 5 h 1266"/>
                <a:gd name="T42" fmla="*/ 718 w 1360"/>
                <a:gd name="T43" fmla="*/ 5 h 1266"/>
                <a:gd name="T44" fmla="*/ 1255 w 1360"/>
                <a:gd name="T45" fmla="*/ 275 h 1266"/>
                <a:gd name="T46" fmla="*/ 1360 w 1360"/>
                <a:gd name="T47" fmla="*/ 328 h 1266"/>
                <a:gd name="T48" fmla="*/ 1302 w 1360"/>
                <a:gd name="T49" fmla="*/ 360 h 1266"/>
                <a:gd name="T50" fmla="*/ 723 w 1360"/>
                <a:gd name="T51" fmla="*/ 666 h 1266"/>
                <a:gd name="T52" fmla="*/ 688 w 1360"/>
                <a:gd name="T53" fmla="*/ 668 h 1266"/>
                <a:gd name="T54" fmla="*/ 112 w 1360"/>
                <a:gd name="T55" fmla="*/ 411 h 1266"/>
                <a:gd name="T56" fmla="*/ 96 w 1360"/>
                <a:gd name="T57" fmla="*/ 404 h 1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60" h="1266">
                  <a:moveTo>
                    <a:pt x="96" y="404"/>
                  </a:moveTo>
                  <a:cubicBezTo>
                    <a:pt x="96" y="447"/>
                    <a:pt x="96" y="487"/>
                    <a:pt x="96" y="527"/>
                  </a:cubicBezTo>
                  <a:cubicBezTo>
                    <a:pt x="96" y="531"/>
                    <a:pt x="101" y="535"/>
                    <a:pt x="105" y="537"/>
                  </a:cubicBezTo>
                  <a:cubicBezTo>
                    <a:pt x="136" y="555"/>
                    <a:pt x="144" y="585"/>
                    <a:pt x="123" y="616"/>
                  </a:cubicBezTo>
                  <a:cubicBezTo>
                    <a:pt x="121" y="620"/>
                    <a:pt x="119" y="625"/>
                    <a:pt x="119" y="629"/>
                  </a:cubicBezTo>
                  <a:cubicBezTo>
                    <a:pt x="128" y="733"/>
                    <a:pt x="138" y="836"/>
                    <a:pt x="147" y="940"/>
                  </a:cubicBezTo>
                  <a:cubicBezTo>
                    <a:pt x="154" y="1024"/>
                    <a:pt x="162" y="1109"/>
                    <a:pt x="169" y="1194"/>
                  </a:cubicBezTo>
                  <a:cubicBezTo>
                    <a:pt x="171" y="1217"/>
                    <a:pt x="173" y="1239"/>
                    <a:pt x="175" y="1266"/>
                  </a:cubicBezTo>
                  <a:cubicBezTo>
                    <a:pt x="117" y="1266"/>
                    <a:pt x="60" y="1266"/>
                    <a:pt x="0" y="1266"/>
                  </a:cubicBezTo>
                  <a:cubicBezTo>
                    <a:pt x="2" y="1244"/>
                    <a:pt x="4" y="1220"/>
                    <a:pt x="6" y="1197"/>
                  </a:cubicBezTo>
                  <a:cubicBezTo>
                    <a:pt x="16" y="1068"/>
                    <a:pt x="27" y="940"/>
                    <a:pt x="38" y="811"/>
                  </a:cubicBezTo>
                  <a:cubicBezTo>
                    <a:pt x="43" y="750"/>
                    <a:pt x="49" y="690"/>
                    <a:pt x="54" y="629"/>
                  </a:cubicBezTo>
                  <a:cubicBezTo>
                    <a:pt x="54" y="624"/>
                    <a:pt x="52" y="617"/>
                    <a:pt x="50" y="613"/>
                  </a:cubicBezTo>
                  <a:cubicBezTo>
                    <a:pt x="32" y="583"/>
                    <a:pt x="40" y="553"/>
                    <a:pt x="71" y="537"/>
                  </a:cubicBezTo>
                  <a:cubicBezTo>
                    <a:pt x="75" y="535"/>
                    <a:pt x="79" y="529"/>
                    <a:pt x="79" y="525"/>
                  </a:cubicBezTo>
                  <a:cubicBezTo>
                    <a:pt x="79" y="486"/>
                    <a:pt x="80" y="446"/>
                    <a:pt x="79" y="407"/>
                  </a:cubicBezTo>
                  <a:cubicBezTo>
                    <a:pt x="79" y="402"/>
                    <a:pt x="74" y="395"/>
                    <a:pt x="70" y="392"/>
                  </a:cubicBezTo>
                  <a:cubicBezTo>
                    <a:pt x="58" y="386"/>
                    <a:pt x="45" y="381"/>
                    <a:pt x="31" y="374"/>
                  </a:cubicBezTo>
                  <a:cubicBezTo>
                    <a:pt x="36" y="371"/>
                    <a:pt x="40" y="368"/>
                    <a:pt x="44" y="366"/>
                  </a:cubicBezTo>
                  <a:cubicBezTo>
                    <a:pt x="237" y="259"/>
                    <a:pt x="431" y="151"/>
                    <a:pt x="624" y="44"/>
                  </a:cubicBezTo>
                  <a:cubicBezTo>
                    <a:pt x="647" y="31"/>
                    <a:pt x="670" y="19"/>
                    <a:pt x="692" y="5"/>
                  </a:cubicBezTo>
                  <a:cubicBezTo>
                    <a:pt x="702" y="0"/>
                    <a:pt x="709" y="1"/>
                    <a:pt x="718" y="5"/>
                  </a:cubicBezTo>
                  <a:cubicBezTo>
                    <a:pt x="897" y="96"/>
                    <a:pt x="1076" y="185"/>
                    <a:pt x="1255" y="275"/>
                  </a:cubicBezTo>
                  <a:cubicBezTo>
                    <a:pt x="1289" y="293"/>
                    <a:pt x="1324" y="310"/>
                    <a:pt x="1360" y="328"/>
                  </a:cubicBezTo>
                  <a:cubicBezTo>
                    <a:pt x="1339" y="340"/>
                    <a:pt x="1320" y="350"/>
                    <a:pt x="1302" y="360"/>
                  </a:cubicBezTo>
                  <a:cubicBezTo>
                    <a:pt x="1109" y="462"/>
                    <a:pt x="916" y="564"/>
                    <a:pt x="723" y="666"/>
                  </a:cubicBezTo>
                  <a:cubicBezTo>
                    <a:pt x="711" y="672"/>
                    <a:pt x="701" y="674"/>
                    <a:pt x="688" y="668"/>
                  </a:cubicBezTo>
                  <a:cubicBezTo>
                    <a:pt x="496" y="582"/>
                    <a:pt x="304" y="496"/>
                    <a:pt x="112" y="411"/>
                  </a:cubicBezTo>
                  <a:cubicBezTo>
                    <a:pt x="108" y="409"/>
                    <a:pt x="103" y="407"/>
                    <a:pt x="96" y="404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1829" y="1959"/>
              <a:ext cx="2000" cy="947"/>
            </a:xfrm>
            <a:custGeom>
              <a:avLst/>
              <a:gdLst>
                <a:gd name="T0" fmla="*/ 0 w 845"/>
                <a:gd name="T1" fmla="*/ 147 h 400"/>
                <a:gd name="T2" fmla="*/ 78 w 845"/>
                <a:gd name="T3" fmla="*/ 32 h 400"/>
                <a:gd name="T4" fmla="*/ 96 w 845"/>
                <a:gd name="T5" fmla="*/ 28 h 400"/>
                <a:gd name="T6" fmla="*/ 262 w 845"/>
                <a:gd name="T7" fmla="*/ 101 h 400"/>
                <a:gd name="T8" fmla="*/ 417 w 845"/>
                <a:gd name="T9" fmla="*/ 170 h 400"/>
                <a:gd name="T10" fmla="*/ 434 w 845"/>
                <a:gd name="T11" fmla="*/ 167 h 400"/>
                <a:gd name="T12" fmla="*/ 724 w 845"/>
                <a:gd name="T13" fmla="*/ 13 h 400"/>
                <a:gd name="T14" fmla="*/ 749 w 845"/>
                <a:gd name="T15" fmla="*/ 0 h 400"/>
                <a:gd name="T16" fmla="*/ 845 w 845"/>
                <a:gd name="T17" fmla="*/ 143 h 400"/>
                <a:gd name="T18" fmla="*/ 743 w 845"/>
                <a:gd name="T19" fmla="*/ 207 h 400"/>
                <a:gd name="T20" fmla="*/ 448 w 845"/>
                <a:gd name="T21" fmla="*/ 393 h 400"/>
                <a:gd name="T22" fmla="*/ 421 w 845"/>
                <a:gd name="T23" fmla="*/ 394 h 400"/>
                <a:gd name="T24" fmla="*/ 8 w 845"/>
                <a:gd name="T25" fmla="*/ 153 h 400"/>
                <a:gd name="T26" fmla="*/ 0 w 845"/>
                <a:gd name="T27" fmla="*/ 147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5" h="400">
                  <a:moveTo>
                    <a:pt x="0" y="147"/>
                  </a:moveTo>
                  <a:cubicBezTo>
                    <a:pt x="27" y="108"/>
                    <a:pt x="53" y="70"/>
                    <a:pt x="78" y="32"/>
                  </a:cubicBezTo>
                  <a:cubicBezTo>
                    <a:pt x="84" y="24"/>
                    <a:pt x="89" y="25"/>
                    <a:pt x="96" y="28"/>
                  </a:cubicBezTo>
                  <a:cubicBezTo>
                    <a:pt x="151" y="53"/>
                    <a:pt x="206" y="77"/>
                    <a:pt x="262" y="101"/>
                  </a:cubicBezTo>
                  <a:cubicBezTo>
                    <a:pt x="313" y="124"/>
                    <a:pt x="365" y="147"/>
                    <a:pt x="417" y="170"/>
                  </a:cubicBezTo>
                  <a:cubicBezTo>
                    <a:pt x="421" y="172"/>
                    <a:pt x="429" y="170"/>
                    <a:pt x="434" y="167"/>
                  </a:cubicBezTo>
                  <a:cubicBezTo>
                    <a:pt x="531" y="116"/>
                    <a:pt x="627" y="65"/>
                    <a:pt x="724" y="13"/>
                  </a:cubicBezTo>
                  <a:cubicBezTo>
                    <a:pt x="732" y="9"/>
                    <a:pt x="740" y="5"/>
                    <a:pt x="749" y="0"/>
                  </a:cubicBezTo>
                  <a:cubicBezTo>
                    <a:pt x="781" y="48"/>
                    <a:pt x="813" y="95"/>
                    <a:pt x="845" y="143"/>
                  </a:cubicBezTo>
                  <a:cubicBezTo>
                    <a:pt x="811" y="165"/>
                    <a:pt x="777" y="186"/>
                    <a:pt x="743" y="207"/>
                  </a:cubicBezTo>
                  <a:cubicBezTo>
                    <a:pt x="645" y="269"/>
                    <a:pt x="546" y="331"/>
                    <a:pt x="448" y="393"/>
                  </a:cubicBezTo>
                  <a:cubicBezTo>
                    <a:pt x="438" y="399"/>
                    <a:pt x="431" y="400"/>
                    <a:pt x="421" y="394"/>
                  </a:cubicBezTo>
                  <a:cubicBezTo>
                    <a:pt x="284" y="313"/>
                    <a:pt x="146" y="233"/>
                    <a:pt x="8" y="153"/>
                  </a:cubicBezTo>
                  <a:cubicBezTo>
                    <a:pt x="6" y="151"/>
                    <a:pt x="3" y="149"/>
                    <a:pt x="0" y="147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579791" y="3049013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志願選填策略及原則</a:t>
            </a:r>
            <a:endParaRPr lang="zh-CN" altLang="en-US" sz="4800" dirty="0">
              <a:solidFill>
                <a:schemeClr val="accent5">
                  <a:lumMod val="50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8" name="组合 7"/>
          <p:cNvGrpSpPr/>
          <p:nvPr/>
        </p:nvGrpSpPr>
        <p:grpSpPr>
          <a:xfrm rot="5400000">
            <a:off x="-1825395" y="2343771"/>
            <a:ext cx="2270025" cy="902459"/>
            <a:chOff x="5604327" y="1072832"/>
            <a:chExt cx="3149600" cy="1117600"/>
          </a:xfrm>
        </p:grpSpPr>
        <p:sp>
          <p:nvSpPr>
            <p:cNvPr id="9" name="矩形 8"/>
            <p:cNvSpPr/>
            <p:nvPr/>
          </p:nvSpPr>
          <p:spPr>
            <a:xfrm>
              <a:off x="5604327" y="1072832"/>
              <a:ext cx="787400" cy="1117600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6391727" y="1072832"/>
              <a:ext cx="787400" cy="1117600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7179127" y="1072832"/>
              <a:ext cx="787400" cy="1117600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7966527" y="1072832"/>
              <a:ext cx="787400" cy="1117600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圓角矩形 12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9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Freeform 7"/>
          <p:cNvSpPr/>
          <p:nvPr/>
        </p:nvSpPr>
        <p:spPr bwMode="auto">
          <a:xfrm flipH="1">
            <a:off x="3210858" y="1331419"/>
            <a:ext cx="1292225" cy="4079875"/>
          </a:xfrm>
          <a:custGeom>
            <a:avLst/>
            <a:gdLst>
              <a:gd name="T0" fmla="*/ 1750 w 1750"/>
              <a:gd name="T1" fmla="*/ 272 h 5527"/>
              <a:gd name="T2" fmla="*/ 314 w 1750"/>
              <a:gd name="T3" fmla="*/ 2778 h 5527"/>
              <a:gd name="T4" fmla="*/ 1699 w 1750"/>
              <a:gd name="T5" fmla="*/ 5254 h 5527"/>
              <a:gd name="T6" fmla="*/ 1542 w 1750"/>
              <a:gd name="T7" fmla="*/ 5527 h 5527"/>
              <a:gd name="T8" fmla="*/ 0 w 1750"/>
              <a:gd name="T9" fmla="*/ 2778 h 5527"/>
              <a:gd name="T10" fmla="*/ 1593 w 1750"/>
              <a:gd name="T11" fmla="*/ 0 h 5527"/>
              <a:gd name="T12" fmla="*/ 1750 w 1750"/>
              <a:gd name="T13" fmla="*/ 272 h 5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50" h="5527">
                <a:moveTo>
                  <a:pt x="1750" y="272"/>
                </a:moveTo>
                <a:cubicBezTo>
                  <a:pt x="891" y="777"/>
                  <a:pt x="314" y="1710"/>
                  <a:pt x="314" y="2778"/>
                </a:cubicBezTo>
                <a:cubicBezTo>
                  <a:pt x="314" y="3825"/>
                  <a:pt x="868" y="4743"/>
                  <a:pt x="1699" y="5254"/>
                </a:cubicBezTo>
                <a:lnTo>
                  <a:pt x="1542" y="5527"/>
                </a:lnTo>
                <a:cubicBezTo>
                  <a:pt x="617" y="4961"/>
                  <a:pt x="0" y="3942"/>
                  <a:pt x="0" y="2778"/>
                </a:cubicBezTo>
                <a:cubicBezTo>
                  <a:pt x="0" y="1594"/>
                  <a:pt x="640" y="559"/>
                  <a:pt x="1593" y="0"/>
                </a:cubicBezTo>
                <a:lnTo>
                  <a:pt x="1750" y="272"/>
                </a:lnTo>
                <a:close/>
              </a:path>
            </a:pathLst>
          </a:custGeom>
          <a:solidFill>
            <a:schemeClr val="bg2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 flipH="1">
            <a:off x="2114053" y="1975470"/>
            <a:ext cx="873456" cy="641446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2464733" y="3344369"/>
            <a:ext cx="1164222" cy="0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83833" y="893269"/>
            <a:ext cx="1219200" cy="1220788"/>
            <a:chOff x="3757293" y="1575658"/>
            <a:chExt cx="1219200" cy="1220788"/>
          </a:xfrm>
          <a:solidFill>
            <a:srgbClr val="F09659"/>
          </a:solidFill>
        </p:grpSpPr>
        <p:sp>
          <p:nvSpPr>
            <p:cNvPr id="16" name="Oval 8"/>
            <p:cNvSpPr>
              <a:spLocks noChangeArrowheads="1"/>
            </p:cNvSpPr>
            <p:nvPr/>
          </p:nvSpPr>
          <p:spPr bwMode="auto">
            <a:xfrm flipH="1">
              <a:off x="3757293" y="1575658"/>
              <a:ext cx="1219200" cy="1220788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TextBox 11"/>
            <p:cNvSpPr txBox="1"/>
            <p:nvPr/>
          </p:nvSpPr>
          <p:spPr>
            <a:xfrm flipH="1">
              <a:off x="3930034" y="1770553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  <a:endParaRPr lang="en-US" altLang="zh-TW" sz="2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Step1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758545" y="2752232"/>
            <a:ext cx="1220788" cy="1219200"/>
            <a:chOff x="4632005" y="3434621"/>
            <a:chExt cx="1220788" cy="1219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7" name="Oval 9"/>
            <p:cNvSpPr>
              <a:spLocks noChangeArrowheads="1"/>
            </p:cNvSpPr>
            <p:nvPr/>
          </p:nvSpPr>
          <p:spPr bwMode="auto">
            <a:xfrm flipH="1">
              <a:off x="4632005" y="3434621"/>
              <a:ext cx="1220788" cy="1219200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TextBox 12"/>
            <p:cNvSpPr txBox="1"/>
            <p:nvPr/>
          </p:nvSpPr>
          <p:spPr>
            <a:xfrm flipH="1">
              <a:off x="4809755" y="3638246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Step2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842795" y="4554044"/>
            <a:ext cx="1220788" cy="1219200"/>
            <a:chOff x="3631880" y="5236433"/>
            <a:chExt cx="1220788" cy="1219200"/>
          </a:xfrm>
        </p:grpSpPr>
        <p:sp>
          <p:nvSpPr>
            <p:cNvPr id="18" name="Oval 10"/>
            <p:cNvSpPr>
              <a:spLocks noChangeArrowheads="1"/>
            </p:cNvSpPr>
            <p:nvPr/>
          </p:nvSpPr>
          <p:spPr bwMode="auto">
            <a:xfrm flipH="1">
              <a:off x="3631880" y="5236433"/>
              <a:ext cx="1220788" cy="1219200"/>
            </a:xfrm>
            <a:prstGeom prst="ellipse">
              <a:avLst/>
            </a:prstGeom>
            <a:solidFill>
              <a:srgbClr val="F2B973"/>
            </a:solidFill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TextBox 13"/>
            <p:cNvSpPr txBox="1"/>
            <p:nvPr/>
          </p:nvSpPr>
          <p:spPr>
            <a:xfrm flipH="1">
              <a:off x="3805415" y="5430534"/>
              <a:ext cx="87371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Step3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40809" y="2455552"/>
            <a:ext cx="1907896" cy="1906222"/>
            <a:chOff x="1314269" y="3137941"/>
            <a:chExt cx="1907896" cy="1906222"/>
          </a:xfrm>
        </p:grpSpPr>
        <p:sp>
          <p:nvSpPr>
            <p:cNvPr id="10" name="Oval 6"/>
            <p:cNvSpPr>
              <a:spLocks noChangeArrowheads="1"/>
            </p:cNvSpPr>
            <p:nvPr/>
          </p:nvSpPr>
          <p:spPr bwMode="auto">
            <a:xfrm flipH="1">
              <a:off x="1314269" y="3137941"/>
              <a:ext cx="1907896" cy="1906222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Oval 14"/>
            <p:cNvSpPr>
              <a:spLocks noChangeArrowheads="1"/>
            </p:cNvSpPr>
            <p:nvPr/>
          </p:nvSpPr>
          <p:spPr bwMode="auto">
            <a:xfrm flipH="1">
              <a:off x="1455418" y="3277458"/>
              <a:ext cx="1625600" cy="1625600"/>
            </a:xfrm>
            <a:prstGeom prst="ellipse">
              <a:avLst/>
            </a:prstGeom>
            <a:solidFill>
              <a:srgbClr val="5ABB93"/>
            </a:solidFill>
            <a:ln w="57150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TextBox 14"/>
            <p:cNvSpPr txBox="1"/>
            <p:nvPr/>
          </p:nvSpPr>
          <p:spPr>
            <a:xfrm flipH="1">
              <a:off x="1750980" y="3536348"/>
              <a:ext cx="104503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b="1" dirty="0" smtClean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志願選</a:t>
              </a:r>
              <a:r>
                <a:rPr lang="zh-TW" altLang="en-US" sz="3200" b="1" dirty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填</a:t>
              </a:r>
              <a:endParaRPr lang="en-US" altLang="zh-TW" sz="3200" b="1" dirty="0" smtClean="0">
                <a:solidFill>
                  <a:schemeClr val="bg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TextBox 15"/>
          <p:cNvSpPr txBox="1"/>
          <p:nvPr/>
        </p:nvSpPr>
        <p:spPr>
          <a:xfrm flipH="1">
            <a:off x="4263717" y="1008253"/>
            <a:ext cx="5955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找尋科系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 flipH="1" flipV="1">
            <a:off x="2100406" y="4172760"/>
            <a:ext cx="723331" cy="586853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志願選填策略與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A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0" name="群組 39"/>
          <p:cNvGrpSpPr/>
          <p:nvPr/>
        </p:nvGrpSpPr>
        <p:grpSpPr>
          <a:xfrm>
            <a:off x="7346308" y="171944"/>
            <a:ext cx="4209228" cy="5194838"/>
            <a:chOff x="7346308" y="171944"/>
            <a:chExt cx="4209228" cy="5194838"/>
          </a:xfrm>
        </p:grpSpPr>
        <p:sp>
          <p:nvSpPr>
            <p:cNvPr id="6" name="摺角紙張 5"/>
            <p:cNvSpPr/>
            <p:nvPr/>
          </p:nvSpPr>
          <p:spPr>
            <a:xfrm rot="21422020">
              <a:off x="7346308" y="544933"/>
              <a:ext cx="4209228" cy="4821849"/>
            </a:xfrm>
            <a:prstGeom prst="foldedCorner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862" t="69851" r="6067" b="16418"/>
            <a:stretch/>
          </p:blipFill>
          <p:spPr>
            <a:xfrm>
              <a:off x="7888407" y="171944"/>
              <a:ext cx="2894585" cy="1051192"/>
            </a:xfrm>
            <a:prstGeom prst="rect">
              <a:avLst/>
            </a:prstGeom>
          </p:spPr>
        </p:pic>
      </p:grpSp>
      <p:pic>
        <p:nvPicPr>
          <p:cNvPr id="34" name="圖片 3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34" r="-423" b="27798"/>
          <a:stretch/>
        </p:blipFill>
        <p:spPr>
          <a:xfrm>
            <a:off x="11306948" y="2896188"/>
            <a:ext cx="748420" cy="2891371"/>
          </a:xfrm>
          <a:prstGeom prst="rect">
            <a:avLst/>
          </a:prstGeom>
        </p:spPr>
      </p:pic>
      <p:sp>
        <p:nvSpPr>
          <p:cNvPr id="35" name="文字方塊 34"/>
          <p:cNvSpPr txBox="1"/>
          <p:nvPr/>
        </p:nvSpPr>
        <p:spPr>
          <a:xfrm>
            <a:off x="8006418" y="1088164"/>
            <a:ext cx="25260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心理諮商</a:t>
            </a:r>
            <a:endParaRPr lang="en-US" altLang="zh-TW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企管</a:t>
            </a:r>
            <a:endParaRPr lang="en-US" altLang="zh-TW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資管</a:t>
            </a:r>
            <a:endParaRPr lang="en-US" altLang="zh-TW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法律</a:t>
            </a:r>
            <a:endParaRPr lang="zh-TW" altLang="en-US" sz="2800" dirty="0"/>
          </a:p>
        </p:txBody>
      </p:sp>
      <p:sp>
        <p:nvSpPr>
          <p:cNvPr id="36" name="文字方塊 35"/>
          <p:cNvSpPr txBox="1"/>
          <p:nvPr/>
        </p:nvSpPr>
        <p:spPr>
          <a:xfrm rot="369263">
            <a:off x="8364152" y="277733"/>
            <a:ext cx="2046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華康秀風體W3" panose="03000309000000000000" pitchFamily="65" charset="-120"/>
                <a:ea typeface="華康秀風體W3" panose="03000309000000000000" pitchFamily="65" charset="-120"/>
              </a:rPr>
              <a:t>找尋科系</a:t>
            </a:r>
            <a:endParaRPr lang="zh-TW" altLang="en-US" sz="3200" b="1" dirty="0">
              <a:latin typeface="華康秀風體W3" panose="03000309000000000000" pitchFamily="65" charset="-120"/>
              <a:ea typeface="華康秀風體W3" panose="03000309000000000000" pitchFamily="65" charset="-120"/>
            </a:endParaRPr>
          </a:p>
        </p:txBody>
      </p:sp>
      <p:sp>
        <p:nvSpPr>
          <p:cNvPr id="37" name="向右箭號 36"/>
          <p:cNvSpPr/>
          <p:nvPr/>
        </p:nvSpPr>
        <p:spPr>
          <a:xfrm rot="5400000">
            <a:off x="9312553" y="3062078"/>
            <a:ext cx="463298" cy="3280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7481346" y="3665884"/>
            <a:ext cx="40255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有什麼大學包含這些科系，或是</a:t>
            </a:r>
            <a:r>
              <a:rPr lang="zh-TW" altLang="en-US" sz="2800" dirty="0" smtClean="0">
                <a:solidFill>
                  <a:srgbClr val="C00000"/>
                </a:solidFill>
              </a:rPr>
              <a:t>包含最多類似的科系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4863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6" grpId="0"/>
      <p:bldP spid="30" grpId="0" animBg="1"/>
      <p:bldP spid="35" grpId="0"/>
      <p:bldP spid="36" grpId="0"/>
      <p:bldP spid="37" grpId="0" animBg="1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Freeform 7"/>
          <p:cNvSpPr/>
          <p:nvPr/>
        </p:nvSpPr>
        <p:spPr bwMode="auto">
          <a:xfrm flipH="1">
            <a:off x="3210858" y="1331419"/>
            <a:ext cx="1292225" cy="4079875"/>
          </a:xfrm>
          <a:custGeom>
            <a:avLst/>
            <a:gdLst>
              <a:gd name="T0" fmla="*/ 1750 w 1750"/>
              <a:gd name="T1" fmla="*/ 272 h 5527"/>
              <a:gd name="T2" fmla="*/ 314 w 1750"/>
              <a:gd name="T3" fmla="*/ 2778 h 5527"/>
              <a:gd name="T4" fmla="*/ 1699 w 1750"/>
              <a:gd name="T5" fmla="*/ 5254 h 5527"/>
              <a:gd name="T6" fmla="*/ 1542 w 1750"/>
              <a:gd name="T7" fmla="*/ 5527 h 5527"/>
              <a:gd name="T8" fmla="*/ 0 w 1750"/>
              <a:gd name="T9" fmla="*/ 2778 h 5527"/>
              <a:gd name="T10" fmla="*/ 1593 w 1750"/>
              <a:gd name="T11" fmla="*/ 0 h 5527"/>
              <a:gd name="T12" fmla="*/ 1750 w 1750"/>
              <a:gd name="T13" fmla="*/ 272 h 5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50" h="5527">
                <a:moveTo>
                  <a:pt x="1750" y="272"/>
                </a:moveTo>
                <a:cubicBezTo>
                  <a:pt x="891" y="777"/>
                  <a:pt x="314" y="1710"/>
                  <a:pt x="314" y="2778"/>
                </a:cubicBezTo>
                <a:cubicBezTo>
                  <a:pt x="314" y="3825"/>
                  <a:pt x="868" y="4743"/>
                  <a:pt x="1699" y="5254"/>
                </a:cubicBezTo>
                <a:lnTo>
                  <a:pt x="1542" y="5527"/>
                </a:lnTo>
                <a:cubicBezTo>
                  <a:pt x="617" y="4961"/>
                  <a:pt x="0" y="3942"/>
                  <a:pt x="0" y="2778"/>
                </a:cubicBezTo>
                <a:cubicBezTo>
                  <a:pt x="0" y="1594"/>
                  <a:pt x="640" y="559"/>
                  <a:pt x="1593" y="0"/>
                </a:cubicBezTo>
                <a:lnTo>
                  <a:pt x="1750" y="272"/>
                </a:lnTo>
                <a:close/>
              </a:path>
            </a:pathLst>
          </a:custGeom>
          <a:solidFill>
            <a:schemeClr val="bg2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 flipH="1">
            <a:off x="2114053" y="1975470"/>
            <a:ext cx="873456" cy="641446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2464733" y="3344369"/>
            <a:ext cx="1164222" cy="0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83833" y="893269"/>
            <a:ext cx="1219200" cy="1220788"/>
            <a:chOff x="3757293" y="1575658"/>
            <a:chExt cx="1219200" cy="1220788"/>
          </a:xfrm>
          <a:solidFill>
            <a:srgbClr val="F09659"/>
          </a:solidFill>
        </p:grpSpPr>
        <p:sp>
          <p:nvSpPr>
            <p:cNvPr id="16" name="Oval 8"/>
            <p:cNvSpPr>
              <a:spLocks noChangeArrowheads="1"/>
            </p:cNvSpPr>
            <p:nvPr/>
          </p:nvSpPr>
          <p:spPr bwMode="auto">
            <a:xfrm flipH="1">
              <a:off x="3757293" y="1575658"/>
              <a:ext cx="1219200" cy="1220788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TextBox 11"/>
            <p:cNvSpPr txBox="1"/>
            <p:nvPr/>
          </p:nvSpPr>
          <p:spPr>
            <a:xfrm flipH="1">
              <a:off x="3930034" y="1770553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  <a:endParaRPr lang="en-US" altLang="zh-TW" sz="2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Step1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758545" y="2752232"/>
            <a:ext cx="1220788" cy="1219200"/>
            <a:chOff x="4632005" y="3434621"/>
            <a:chExt cx="1220788" cy="1219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7" name="Oval 9"/>
            <p:cNvSpPr>
              <a:spLocks noChangeArrowheads="1"/>
            </p:cNvSpPr>
            <p:nvPr/>
          </p:nvSpPr>
          <p:spPr bwMode="auto">
            <a:xfrm flipH="1">
              <a:off x="4632005" y="3434621"/>
              <a:ext cx="1220788" cy="1219200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TextBox 12"/>
            <p:cNvSpPr txBox="1"/>
            <p:nvPr/>
          </p:nvSpPr>
          <p:spPr>
            <a:xfrm flipH="1">
              <a:off x="4809755" y="3638246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Step2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842795" y="4554044"/>
            <a:ext cx="1220788" cy="1219200"/>
            <a:chOff x="3631880" y="5236433"/>
            <a:chExt cx="1220788" cy="1219200"/>
          </a:xfrm>
        </p:grpSpPr>
        <p:sp>
          <p:nvSpPr>
            <p:cNvPr id="18" name="Oval 10"/>
            <p:cNvSpPr>
              <a:spLocks noChangeArrowheads="1"/>
            </p:cNvSpPr>
            <p:nvPr/>
          </p:nvSpPr>
          <p:spPr bwMode="auto">
            <a:xfrm flipH="1">
              <a:off x="3631880" y="5236433"/>
              <a:ext cx="1220788" cy="1219200"/>
            </a:xfrm>
            <a:prstGeom prst="ellipse">
              <a:avLst/>
            </a:prstGeom>
            <a:solidFill>
              <a:srgbClr val="F2B973"/>
            </a:solidFill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TextBox 13"/>
            <p:cNvSpPr txBox="1"/>
            <p:nvPr/>
          </p:nvSpPr>
          <p:spPr>
            <a:xfrm flipH="1">
              <a:off x="3805415" y="5430534"/>
              <a:ext cx="87371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Step3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40809" y="2455552"/>
            <a:ext cx="1907896" cy="1906222"/>
            <a:chOff x="1314269" y="3137941"/>
            <a:chExt cx="1907896" cy="1906222"/>
          </a:xfrm>
        </p:grpSpPr>
        <p:sp>
          <p:nvSpPr>
            <p:cNvPr id="10" name="Oval 6"/>
            <p:cNvSpPr>
              <a:spLocks noChangeArrowheads="1"/>
            </p:cNvSpPr>
            <p:nvPr/>
          </p:nvSpPr>
          <p:spPr bwMode="auto">
            <a:xfrm flipH="1">
              <a:off x="1314269" y="3137941"/>
              <a:ext cx="1907896" cy="1906222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Oval 14"/>
            <p:cNvSpPr>
              <a:spLocks noChangeArrowheads="1"/>
            </p:cNvSpPr>
            <p:nvPr/>
          </p:nvSpPr>
          <p:spPr bwMode="auto">
            <a:xfrm flipH="1">
              <a:off x="1455418" y="3277458"/>
              <a:ext cx="1625600" cy="1625600"/>
            </a:xfrm>
            <a:prstGeom prst="ellipse">
              <a:avLst/>
            </a:prstGeom>
            <a:solidFill>
              <a:srgbClr val="5ABB93"/>
            </a:solidFill>
            <a:ln w="57150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TextBox 14"/>
            <p:cNvSpPr txBox="1"/>
            <p:nvPr/>
          </p:nvSpPr>
          <p:spPr>
            <a:xfrm flipH="1">
              <a:off x="1750980" y="3536348"/>
              <a:ext cx="104503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b="1" dirty="0" smtClean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志願選</a:t>
              </a:r>
              <a:r>
                <a:rPr lang="zh-TW" altLang="en-US" sz="3200" b="1" dirty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填</a:t>
              </a:r>
              <a:endParaRPr lang="en-US" altLang="zh-TW" sz="3200" b="1" dirty="0" smtClean="0">
                <a:solidFill>
                  <a:schemeClr val="bg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TextBox 15"/>
          <p:cNvSpPr txBox="1"/>
          <p:nvPr/>
        </p:nvSpPr>
        <p:spPr>
          <a:xfrm flipH="1">
            <a:off x="4263717" y="1008253"/>
            <a:ext cx="5955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找尋科系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16"/>
          <p:cNvSpPr txBox="1"/>
          <p:nvPr/>
        </p:nvSpPr>
        <p:spPr>
          <a:xfrm flipH="1">
            <a:off x="5121608" y="2926131"/>
            <a:ext cx="523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zh-TW" alt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落點分析</a:t>
            </a:r>
            <a:endParaRPr lang="zh-CN" altLang="en-US" sz="320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 flipH="1" flipV="1">
            <a:off x="2100406" y="4172760"/>
            <a:ext cx="723331" cy="586853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志願選填策略與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B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0" name="群組 39"/>
          <p:cNvGrpSpPr/>
          <p:nvPr/>
        </p:nvGrpSpPr>
        <p:grpSpPr>
          <a:xfrm>
            <a:off x="7346308" y="171944"/>
            <a:ext cx="4209228" cy="5194838"/>
            <a:chOff x="7346308" y="171944"/>
            <a:chExt cx="4209228" cy="5194838"/>
          </a:xfrm>
        </p:grpSpPr>
        <p:sp>
          <p:nvSpPr>
            <p:cNvPr id="6" name="摺角紙張 5"/>
            <p:cNvSpPr/>
            <p:nvPr/>
          </p:nvSpPr>
          <p:spPr>
            <a:xfrm rot="21422020">
              <a:off x="7346308" y="544933"/>
              <a:ext cx="4209228" cy="4821849"/>
            </a:xfrm>
            <a:prstGeom prst="foldedCorner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862" t="69851" r="6067" b="16418"/>
            <a:stretch/>
          </p:blipFill>
          <p:spPr>
            <a:xfrm>
              <a:off x="7888407" y="171944"/>
              <a:ext cx="2894585" cy="1051192"/>
            </a:xfrm>
            <a:prstGeom prst="rect">
              <a:avLst/>
            </a:prstGeom>
          </p:spPr>
        </p:pic>
      </p:grpSp>
      <p:pic>
        <p:nvPicPr>
          <p:cNvPr id="34" name="圖片 3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34" r="-423" b="27798"/>
          <a:stretch/>
        </p:blipFill>
        <p:spPr>
          <a:xfrm>
            <a:off x="11306948" y="2896188"/>
            <a:ext cx="748420" cy="2891371"/>
          </a:xfrm>
          <a:prstGeom prst="rect">
            <a:avLst/>
          </a:prstGeom>
        </p:spPr>
      </p:pic>
      <p:sp>
        <p:nvSpPr>
          <p:cNvPr id="35" name="文字方塊 34"/>
          <p:cNvSpPr txBox="1"/>
          <p:nvPr/>
        </p:nvSpPr>
        <p:spPr>
          <a:xfrm>
            <a:off x="7903315" y="1181537"/>
            <a:ext cx="3007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>
                <a:hlinkClick r:id="rId6"/>
              </a:rPr>
              <a:t>歷屆</a:t>
            </a:r>
            <a:r>
              <a:rPr lang="zh-TW" altLang="en-US" sz="2800" dirty="0" smtClean="0"/>
              <a:t>最低錄取</a:t>
            </a:r>
            <a:endParaRPr lang="en-US" altLang="zh-TW" sz="2800" dirty="0" smtClean="0"/>
          </a:p>
          <a:p>
            <a:r>
              <a:rPr lang="zh-TW" altLang="en-US" sz="2800" dirty="0" smtClean="0"/>
              <a:t>     </a:t>
            </a:r>
            <a:r>
              <a:rPr lang="en-US" altLang="zh-TW" sz="2000" dirty="0" smtClean="0">
                <a:solidFill>
                  <a:srgbClr val="C00000"/>
                </a:solidFill>
              </a:rPr>
              <a:t>(</a:t>
            </a:r>
            <a:r>
              <a:rPr lang="zh-TW" altLang="en-US" sz="2000" dirty="0" smtClean="0">
                <a:solidFill>
                  <a:srgbClr val="C00000"/>
                </a:solidFill>
              </a:rPr>
              <a:t>建議多看幾年</a:t>
            </a:r>
            <a:r>
              <a:rPr lang="en-US" altLang="zh-TW" sz="2000" dirty="0" smtClean="0">
                <a:solidFill>
                  <a:srgbClr val="C00000"/>
                </a:solidFill>
              </a:rPr>
              <a:t>)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36" name="文字方塊 35"/>
          <p:cNvSpPr txBox="1"/>
          <p:nvPr/>
        </p:nvSpPr>
        <p:spPr>
          <a:xfrm rot="273187">
            <a:off x="8364152" y="332325"/>
            <a:ext cx="2046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華康秀風體W3" panose="03000309000000000000" pitchFamily="65" charset="-120"/>
                <a:ea typeface="華康秀風體W3" panose="03000309000000000000" pitchFamily="65" charset="-120"/>
              </a:rPr>
              <a:t>落點</a:t>
            </a:r>
            <a:r>
              <a:rPr lang="zh-TW" altLang="en-US" sz="3200" b="1" dirty="0">
                <a:latin typeface="華康秀風體W3" panose="03000309000000000000" pitchFamily="65" charset="-120"/>
                <a:ea typeface="華康秀風體W3" panose="03000309000000000000" pitchFamily="65" charset="-120"/>
              </a:rPr>
              <a:t>分析</a:t>
            </a:r>
          </a:p>
        </p:txBody>
      </p:sp>
      <p:sp>
        <p:nvSpPr>
          <p:cNvPr id="37" name="向右箭號 36"/>
          <p:cNvSpPr/>
          <p:nvPr/>
        </p:nvSpPr>
        <p:spPr>
          <a:xfrm rot="5400000">
            <a:off x="9104049" y="2325648"/>
            <a:ext cx="463298" cy="3280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7484670" y="2818408"/>
            <a:ext cx="40255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各項比序最低結</a:t>
            </a:r>
            <a:r>
              <a:rPr lang="zh-TW" altLang="en-US" sz="2800" dirty="0"/>
              <a:t>果</a:t>
            </a:r>
            <a:r>
              <a:rPr lang="zh-TW" altLang="en-US" sz="2800" dirty="0" smtClean="0"/>
              <a:t>？有否有第二輪</a:t>
            </a:r>
            <a:r>
              <a:rPr lang="zh-TW" altLang="en-US" sz="2800" dirty="0"/>
              <a:t>？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  <p:sp>
        <p:nvSpPr>
          <p:cNvPr id="39" name="向右箭號 38"/>
          <p:cNvSpPr/>
          <p:nvPr/>
        </p:nvSpPr>
        <p:spPr>
          <a:xfrm rot="5400000">
            <a:off x="9155528" y="3938346"/>
            <a:ext cx="463298" cy="3280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/>
          <p:cNvSpPr txBox="1"/>
          <p:nvPr/>
        </p:nvSpPr>
        <p:spPr>
          <a:xfrm>
            <a:off x="7463118" y="4458707"/>
            <a:ext cx="4025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刪掉上榜率較低學校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656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 animBg="1"/>
      <p:bldP spid="38" grpId="0"/>
      <p:bldP spid="39" grpId="0" animBg="1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Freeform 7"/>
          <p:cNvSpPr/>
          <p:nvPr/>
        </p:nvSpPr>
        <p:spPr bwMode="auto">
          <a:xfrm flipH="1">
            <a:off x="3210858" y="1331419"/>
            <a:ext cx="1292225" cy="4079875"/>
          </a:xfrm>
          <a:custGeom>
            <a:avLst/>
            <a:gdLst>
              <a:gd name="T0" fmla="*/ 1750 w 1750"/>
              <a:gd name="T1" fmla="*/ 272 h 5527"/>
              <a:gd name="T2" fmla="*/ 314 w 1750"/>
              <a:gd name="T3" fmla="*/ 2778 h 5527"/>
              <a:gd name="T4" fmla="*/ 1699 w 1750"/>
              <a:gd name="T5" fmla="*/ 5254 h 5527"/>
              <a:gd name="T6" fmla="*/ 1542 w 1750"/>
              <a:gd name="T7" fmla="*/ 5527 h 5527"/>
              <a:gd name="T8" fmla="*/ 0 w 1750"/>
              <a:gd name="T9" fmla="*/ 2778 h 5527"/>
              <a:gd name="T10" fmla="*/ 1593 w 1750"/>
              <a:gd name="T11" fmla="*/ 0 h 5527"/>
              <a:gd name="T12" fmla="*/ 1750 w 1750"/>
              <a:gd name="T13" fmla="*/ 272 h 5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50" h="5527">
                <a:moveTo>
                  <a:pt x="1750" y="272"/>
                </a:moveTo>
                <a:cubicBezTo>
                  <a:pt x="891" y="777"/>
                  <a:pt x="314" y="1710"/>
                  <a:pt x="314" y="2778"/>
                </a:cubicBezTo>
                <a:cubicBezTo>
                  <a:pt x="314" y="3825"/>
                  <a:pt x="868" y="4743"/>
                  <a:pt x="1699" y="5254"/>
                </a:cubicBezTo>
                <a:lnTo>
                  <a:pt x="1542" y="5527"/>
                </a:lnTo>
                <a:cubicBezTo>
                  <a:pt x="617" y="4961"/>
                  <a:pt x="0" y="3942"/>
                  <a:pt x="0" y="2778"/>
                </a:cubicBezTo>
                <a:cubicBezTo>
                  <a:pt x="0" y="1594"/>
                  <a:pt x="640" y="559"/>
                  <a:pt x="1593" y="0"/>
                </a:cubicBezTo>
                <a:lnTo>
                  <a:pt x="1750" y="272"/>
                </a:lnTo>
                <a:close/>
              </a:path>
            </a:pathLst>
          </a:custGeom>
          <a:solidFill>
            <a:schemeClr val="bg2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 flipH="1">
            <a:off x="2114053" y="1975470"/>
            <a:ext cx="873456" cy="641446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2464733" y="3344369"/>
            <a:ext cx="1164222" cy="0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83833" y="893269"/>
            <a:ext cx="1219200" cy="1220788"/>
            <a:chOff x="3757293" y="1575658"/>
            <a:chExt cx="1219200" cy="1220788"/>
          </a:xfrm>
          <a:solidFill>
            <a:srgbClr val="F09659"/>
          </a:solidFill>
        </p:grpSpPr>
        <p:sp>
          <p:nvSpPr>
            <p:cNvPr id="16" name="Oval 8"/>
            <p:cNvSpPr>
              <a:spLocks noChangeArrowheads="1"/>
            </p:cNvSpPr>
            <p:nvPr/>
          </p:nvSpPr>
          <p:spPr bwMode="auto">
            <a:xfrm flipH="1">
              <a:off x="3757293" y="1575658"/>
              <a:ext cx="1219200" cy="1220788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TextBox 11"/>
            <p:cNvSpPr txBox="1"/>
            <p:nvPr/>
          </p:nvSpPr>
          <p:spPr>
            <a:xfrm flipH="1">
              <a:off x="3930034" y="1770553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  <a:endParaRPr lang="en-US" altLang="zh-TW" sz="2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Step1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758545" y="2752232"/>
            <a:ext cx="1220788" cy="1219200"/>
            <a:chOff x="4632005" y="3434621"/>
            <a:chExt cx="1220788" cy="1219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7" name="Oval 9"/>
            <p:cNvSpPr>
              <a:spLocks noChangeArrowheads="1"/>
            </p:cNvSpPr>
            <p:nvPr/>
          </p:nvSpPr>
          <p:spPr bwMode="auto">
            <a:xfrm flipH="1">
              <a:off x="4632005" y="3434621"/>
              <a:ext cx="1220788" cy="1219200"/>
            </a:xfrm>
            <a:prstGeom prst="ellipse">
              <a:avLst/>
            </a:prstGeom>
            <a:grpFill/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TextBox 12"/>
            <p:cNvSpPr txBox="1"/>
            <p:nvPr/>
          </p:nvSpPr>
          <p:spPr>
            <a:xfrm flipH="1">
              <a:off x="4809755" y="3638246"/>
              <a:ext cx="873718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Step2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842795" y="4554044"/>
            <a:ext cx="1220788" cy="1219200"/>
            <a:chOff x="3631880" y="5236433"/>
            <a:chExt cx="1220788" cy="1219200"/>
          </a:xfrm>
        </p:grpSpPr>
        <p:sp>
          <p:nvSpPr>
            <p:cNvPr id="18" name="Oval 10"/>
            <p:cNvSpPr>
              <a:spLocks noChangeArrowheads="1"/>
            </p:cNvSpPr>
            <p:nvPr/>
          </p:nvSpPr>
          <p:spPr bwMode="auto">
            <a:xfrm flipH="1">
              <a:off x="3631880" y="5236433"/>
              <a:ext cx="1220788" cy="1219200"/>
            </a:xfrm>
            <a:prstGeom prst="ellipse">
              <a:avLst/>
            </a:prstGeom>
            <a:solidFill>
              <a:srgbClr val="F2B973"/>
            </a:solidFill>
            <a:ln w="28575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TextBox 13"/>
            <p:cNvSpPr txBox="1"/>
            <p:nvPr/>
          </p:nvSpPr>
          <p:spPr>
            <a:xfrm flipH="1">
              <a:off x="3805415" y="5430534"/>
              <a:ext cx="87371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策略</a:t>
              </a:r>
            </a:p>
            <a:p>
              <a:pPr algn="ctr"/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华文隶书" panose="02010800040101010101" pitchFamily="2" charset="-122"/>
                </a:rPr>
                <a:t>Step3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华文隶书" panose="02010800040101010101" pitchFamily="2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40809" y="2455552"/>
            <a:ext cx="1907896" cy="1906222"/>
            <a:chOff x="1314269" y="3137941"/>
            <a:chExt cx="1907896" cy="1906222"/>
          </a:xfrm>
        </p:grpSpPr>
        <p:sp>
          <p:nvSpPr>
            <p:cNvPr id="10" name="Oval 6"/>
            <p:cNvSpPr>
              <a:spLocks noChangeArrowheads="1"/>
            </p:cNvSpPr>
            <p:nvPr/>
          </p:nvSpPr>
          <p:spPr bwMode="auto">
            <a:xfrm flipH="1">
              <a:off x="1314269" y="3137941"/>
              <a:ext cx="1907896" cy="1906222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Oval 14"/>
            <p:cNvSpPr>
              <a:spLocks noChangeArrowheads="1"/>
            </p:cNvSpPr>
            <p:nvPr/>
          </p:nvSpPr>
          <p:spPr bwMode="auto">
            <a:xfrm flipH="1">
              <a:off x="1455418" y="3277458"/>
              <a:ext cx="1625600" cy="1625600"/>
            </a:xfrm>
            <a:prstGeom prst="ellipse">
              <a:avLst/>
            </a:prstGeom>
            <a:solidFill>
              <a:srgbClr val="5ABB93"/>
            </a:solidFill>
            <a:ln w="57150" cap="flat">
              <a:solidFill>
                <a:schemeClr val="bg2"/>
              </a:solidFill>
              <a:prstDash val="solid"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lnSpc>
                  <a:spcPct val="200000"/>
                </a:lnSpc>
                <a:spcBef>
                  <a:spcPct val="20000"/>
                </a:spcBef>
              </a:pPr>
              <a:endPara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TextBox 14"/>
            <p:cNvSpPr txBox="1"/>
            <p:nvPr/>
          </p:nvSpPr>
          <p:spPr>
            <a:xfrm flipH="1">
              <a:off x="1750980" y="3536348"/>
              <a:ext cx="104503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b="1" dirty="0" smtClean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志願選</a:t>
              </a:r>
              <a:r>
                <a:rPr lang="zh-TW" altLang="en-US" sz="3200" b="1" dirty="0">
                  <a:solidFill>
                    <a:schemeClr val="bg2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填</a:t>
              </a:r>
              <a:endParaRPr lang="en-US" altLang="zh-TW" sz="3200" b="1" dirty="0" smtClean="0">
                <a:solidFill>
                  <a:schemeClr val="bg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TextBox 15"/>
          <p:cNvSpPr txBox="1"/>
          <p:nvPr/>
        </p:nvSpPr>
        <p:spPr>
          <a:xfrm flipH="1">
            <a:off x="4263717" y="1008253"/>
            <a:ext cx="5955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找尋科系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16"/>
          <p:cNvSpPr txBox="1"/>
          <p:nvPr/>
        </p:nvSpPr>
        <p:spPr>
          <a:xfrm flipH="1">
            <a:off x="5121608" y="2926131"/>
            <a:ext cx="523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zh-TW" alt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落點分析</a:t>
            </a:r>
            <a:endParaRPr lang="zh-CN" altLang="en-US" sz="320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 flipH="1" flipV="1">
            <a:off x="2100406" y="4172760"/>
            <a:ext cx="723331" cy="586853"/>
          </a:xfrm>
          <a:prstGeom prst="line">
            <a:avLst/>
          </a:prstGeom>
          <a:noFill/>
          <a:ln w="12700" cap="flat">
            <a:solidFill>
              <a:srgbClr val="2E2C2C"/>
            </a:solidFill>
            <a:prstDash val="solid"/>
            <a:miter lim="800000"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志願選填策略與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C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TextBox 16"/>
          <p:cNvSpPr txBox="1"/>
          <p:nvPr/>
        </p:nvSpPr>
        <p:spPr>
          <a:xfrm flipH="1">
            <a:off x="4258111" y="4949586"/>
            <a:ext cx="523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zh-TW" alt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排序大學</a:t>
            </a:r>
            <a:endParaRPr lang="zh-CN" altLang="en-US" sz="320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0" name="群組 39"/>
          <p:cNvGrpSpPr/>
          <p:nvPr/>
        </p:nvGrpSpPr>
        <p:grpSpPr>
          <a:xfrm>
            <a:off x="7346308" y="171944"/>
            <a:ext cx="4209228" cy="5194838"/>
            <a:chOff x="7346308" y="171944"/>
            <a:chExt cx="4209228" cy="5194838"/>
          </a:xfrm>
        </p:grpSpPr>
        <p:sp>
          <p:nvSpPr>
            <p:cNvPr id="6" name="摺角紙張 5"/>
            <p:cNvSpPr/>
            <p:nvPr/>
          </p:nvSpPr>
          <p:spPr>
            <a:xfrm rot="21422020">
              <a:off x="7346308" y="544933"/>
              <a:ext cx="4209228" cy="4821849"/>
            </a:xfrm>
            <a:prstGeom prst="foldedCorner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862" t="69851" r="6067" b="16418"/>
            <a:stretch/>
          </p:blipFill>
          <p:spPr>
            <a:xfrm>
              <a:off x="7888407" y="171944"/>
              <a:ext cx="2894585" cy="1051192"/>
            </a:xfrm>
            <a:prstGeom prst="rect">
              <a:avLst/>
            </a:prstGeom>
          </p:spPr>
        </p:pic>
      </p:grpSp>
      <p:pic>
        <p:nvPicPr>
          <p:cNvPr id="34" name="圖片 3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34" r="-423" b="27798"/>
          <a:stretch/>
        </p:blipFill>
        <p:spPr>
          <a:xfrm>
            <a:off x="11306948" y="2896188"/>
            <a:ext cx="748420" cy="2891371"/>
          </a:xfrm>
          <a:prstGeom prst="rect">
            <a:avLst/>
          </a:prstGeom>
        </p:spPr>
      </p:pic>
      <p:sp>
        <p:nvSpPr>
          <p:cNvPr id="35" name="文字方塊 34"/>
          <p:cNvSpPr txBox="1"/>
          <p:nvPr/>
        </p:nvSpPr>
        <p:spPr>
          <a:xfrm>
            <a:off x="7551647" y="1129065"/>
            <a:ext cx="36710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國立臺灣師範大學</a:t>
            </a:r>
            <a:endParaRPr lang="en-US" altLang="zh-TW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國立彰化師範大學</a:t>
            </a:r>
            <a:endParaRPr lang="en-US" altLang="zh-TW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國立中正大學</a:t>
            </a:r>
            <a:endParaRPr lang="en-US" altLang="zh-TW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TW" sz="2800" dirty="0" smtClean="0"/>
              <a:t>…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TW" sz="2800" dirty="0" smtClean="0"/>
              <a:t>…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TW" sz="2800" dirty="0" smtClean="0"/>
              <a:t>…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8364152" y="277733"/>
            <a:ext cx="2046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華康秀風體W3" panose="03000309000000000000" pitchFamily="65" charset="-120"/>
                <a:ea typeface="華康秀風體W3" panose="03000309000000000000" pitchFamily="65" charset="-120"/>
              </a:rPr>
              <a:t>排序大學</a:t>
            </a:r>
            <a:endParaRPr lang="zh-TW" altLang="en-US" sz="3200" b="1" dirty="0">
              <a:latin typeface="華康秀風體W3" panose="03000309000000000000" pitchFamily="65" charset="-120"/>
              <a:ea typeface="華康秀風體W3" panose="03000309000000000000" pitchFamily="65" charset="-120"/>
            </a:endParaRPr>
          </a:p>
        </p:txBody>
      </p:sp>
      <p:sp>
        <p:nvSpPr>
          <p:cNvPr id="37" name="向右箭號 36"/>
          <p:cNvSpPr/>
          <p:nvPr/>
        </p:nvSpPr>
        <p:spPr>
          <a:xfrm rot="5400000">
            <a:off x="9350631" y="3990041"/>
            <a:ext cx="463298" cy="3280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7599882" y="4484237"/>
            <a:ext cx="4025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2800" dirty="0" smtClean="0">
                <a:solidFill>
                  <a:srgbClr val="C00000"/>
                </a:solidFill>
              </a:rPr>
              <a:t>請列出</a:t>
            </a:r>
            <a:r>
              <a:rPr lang="en-US" altLang="zh-TW" sz="2800" dirty="0" smtClean="0">
                <a:solidFill>
                  <a:srgbClr val="C00000"/>
                </a:solidFill>
              </a:rPr>
              <a:t>5-10</a:t>
            </a:r>
            <a:r>
              <a:rPr lang="zh-TW" altLang="en-US" sz="2800" dirty="0" smtClean="0">
                <a:solidFill>
                  <a:srgbClr val="C00000"/>
                </a:solidFill>
              </a:rPr>
              <a:t>所大</a:t>
            </a:r>
            <a:r>
              <a:rPr lang="zh-TW" altLang="en-US" sz="2800" dirty="0">
                <a:solidFill>
                  <a:srgbClr val="C00000"/>
                </a:solidFill>
              </a:rPr>
              <a:t>學</a:t>
            </a:r>
          </a:p>
        </p:txBody>
      </p:sp>
      <p:sp>
        <p:nvSpPr>
          <p:cNvPr id="9" name="爆炸 2 8"/>
          <p:cNvSpPr/>
          <p:nvPr/>
        </p:nvSpPr>
        <p:spPr>
          <a:xfrm>
            <a:off x="7282212" y="3680494"/>
            <a:ext cx="4592250" cy="1966135"/>
          </a:xfrm>
          <a:prstGeom prst="irregularSeal2">
            <a:avLst/>
          </a:prstGeom>
          <a:noFill/>
          <a:ln w="57150">
            <a:solidFill>
              <a:srgbClr val="756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803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36" grpId="0"/>
      <p:bldP spid="37" grpId="0" animBg="1"/>
      <p:bldP spid="38" grpId="0"/>
      <p:bldP spid="9" grpId="0" animBg="1"/>
      <p:bldP spid="9" grpId="1" animBg="1"/>
      <p:bldP spid="9" grpId="2" animBg="1"/>
      <p:bldP spid="9" grpId="3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2"/>
          <p:cNvSpPr txBox="1"/>
          <p:nvPr/>
        </p:nvSpPr>
        <p:spPr>
          <a:xfrm>
            <a:off x="1213474" y="266653"/>
            <a:ext cx="7466502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新北市立北大高中繁星推薦選填志願評估表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821" y="1034164"/>
            <a:ext cx="7571428" cy="47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187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2"/>
          <p:cNvSpPr txBox="1"/>
          <p:nvPr/>
        </p:nvSpPr>
        <p:spPr>
          <a:xfrm>
            <a:off x="1213474" y="266653"/>
            <a:ext cx="7466502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Q&amp;A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2" name="组合 5"/>
          <p:cNvGrpSpPr/>
          <p:nvPr/>
        </p:nvGrpSpPr>
        <p:grpSpPr>
          <a:xfrm>
            <a:off x="3490946" y="889513"/>
            <a:ext cx="8191538" cy="801314"/>
            <a:chOff x="3750254" y="1844858"/>
            <a:chExt cx="7852672" cy="801314"/>
          </a:xfrm>
        </p:grpSpPr>
        <p:sp>
          <p:nvSpPr>
            <p:cNvPr id="53" name="矩形 52"/>
            <p:cNvSpPr/>
            <p:nvPr/>
          </p:nvSpPr>
          <p:spPr bwMode="auto">
            <a:xfrm>
              <a:off x="3750254" y="1844858"/>
              <a:ext cx="7852672" cy="801314"/>
            </a:xfrm>
            <a:prstGeom prst="rect">
              <a:avLst/>
            </a:prstGeom>
            <a:solidFill>
              <a:srgbClr val="EBEAE2"/>
            </a:solidFill>
            <a:ln w="9525" cap="flat" cmpd="sng" algn="ctr">
              <a:solidFill>
                <a:srgbClr val="5ABB9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" name="TextBox 19"/>
            <p:cNvSpPr txBox="1"/>
            <p:nvPr/>
          </p:nvSpPr>
          <p:spPr>
            <a:xfrm>
              <a:off x="4186361" y="2002408"/>
              <a:ext cx="720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zh-TW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我到底要選擇繁星升學？還是個人申請</a:t>
              </a:r>
              <a:r>
                <a:rPr lang="zh-TW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？</a:t>
              </a:r>
              <a:endParaRPr lang="en-US" altLang="zh-TW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1"/>
          <p:cNvGrpSpPr/>
          <p:nvPr/>
        </p:nvGrpSpPr>
        <p:grpSpPr>
          <a:xfrm>
            <a:off x="1056465" y="889513"/>
            <a:ext cx="2788945" cy="801314"/>
            <a:chOff x="1315773" y="1844858"/>
            <a:chExt cx="2788945" cy="801314"/>
          </a:xfrm>
        </p:grpSpPr>
        <p:sp>
          <p:nvSpPr>
            <p:cNvPr id="56" name="右箭头 7"/>
            <p:cNvSpPr/>
            <p:nvPr/>
          </p:nvSpPr>
          <p:spPr bwMode="auto">
            <a:xfrm>
              <a:off x="3528654" y="2046227"/>
              <a:ext cx="576064" cy="461820"/>
            </a:xfrm>
            <a:prstGeom prst="rightArrow">
              <a:avLst/>
            </a:prstGeom>
            <a:solidFill>
              <a:srgbClr val="5ABB9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57" name="矩形 56"/>
            <p:cNvSpPr/>
            <p:nvPr/>
          </p:nvSpPr>
          <p:spPr bwMode="auto">
            <a:xfrm>
              <a:off x="1315773" y="1844858"/>
              <a:ext cx="2481545" cy="801314"/>
            </a:xfrm>
            <a:prstGeom prst="rect">
              <a:avLst/>
            </a:prstGeom>
            <a:solidFill>
              <a:srgbClr val="5ABB93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58" name="TextBox 18"/>
            <p:cNvSpPr txBox="1"/>
            <p:nvPr/>
          </p:nvSpPr>
          <p:spPr>
            <a:xfrm>
              <a:off x="1420711" y="2046227"/>
              <a:ext cx="23624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 smtClean="0">
                  <a:solidFill>
                    <a:schemeClr val="bg1"/>
                  </a:solidFill>
                  <a:effectLst>
                    <a:glow rad="177800">
                      <a:schemeClr val="tx1">
                        <a:alpha val="60000"/>
                      </a:schemeClr>
                    </a:glow>
                  </a:effectLst>
                  <a:latin typeface="+mj-ea"/>
                  <a:ea typeface="+mj-ea"/>
                </a:rPr>
                <a:t>問題一</a:t>
              </a:r>
              <a:endParaRPr lang="zh-CN" altLang="en-US" sz="2400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</p:grpSp>
      <p:grpSp>
        <p:nvGrpSpPr>
          <p:cNvPr id="59" name="组合 2"/>
          <p:cNvGrpSpPr/>
          <p:nvPr/>
        </p:nvGrpSpPr>
        <p:grpSpPr>
          <a:xfrm>
            <a:off x="1056465" y="1979062"/>
            <a:ext cx="2788945" cy="801314"/>
            <a:chOff x="1315773" y="2934407"/>
            <a:chExt cx="2788945" cy="801314"/>
          </a:xfrm>
        </p:grpSpPr>
        <p:sp>
          <p:nvSpPr>
            <p:cNvPr id="60" name="右箭头 10"/>
            <p:cNvSpPr/>
            <p:nvPr/>
          </p:nvSpPr>
          <p:spPr bwMode="auto">
            <a:xfrm>
              <a:off x="3528654" y="3135776"/>
              <a:ext cx="576064" cy="461820"/>
            </a:xfrm>
            <a:prstGeom prst="rightArrow">
              <a:avLst/>
            </a:prstGeom>
            <a:solidFill>
              <a:srgbClr val="75627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61" name="矩形 60"/>
            <p:cNvSpPr/>
            <p:nvPr/>
          </p:nvSpPr>
          <p:spPr bwMode="auto">
            <a:xfrm>
              <a:off x="1315773" y="2934407"/>
              <a:ext cx="2481545" cy="801314"/>
            </a:xfrm>
            <a:prstGeom prst="rect">
              <a:avLst/>
            </a:prstGeom>
            <a:solidFill>
              <a:srgbClr val="75627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000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62" name="TextBox 20"/>
            <p:cNvSpPr txBox="1"/>
            <p:nvPr/>
          </p:nvSpPr>
          <p:spPr>
            <a:xfrm>
              <a:off x="1420711" y="3144256"/>
              <a:ext cx="23624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r>
                <a:rPr lang="zh-TW" altLang="en-US" dirty="0" smtClean="0">
                  <a:solidFill>
                    <a:schemeClr val="bg1"/>
                  </a:solidFill>
                  <a:effectLst>
                    <a:glow rad="177800">
                      <a:schemeClr val="tx1">
                        <a:alpha val="60000"/>
                      </a:schemeClr>
                    </a:glow>
                  </a:effectLst>
                </a:rPr>
                <a:t>問題二</a:t>
              </a:r>
              <a:endParaRPr lang="zh-CN" altLang="en-US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</a:endParaRPr>
            </a:p>
          </p:txBody>
        </p:sp>
      </p:grpSp>
      <p:grpSp>
        <p:nvGrpSpPr>
          <p:cNvPr id="63" name="组合 6"/>
          <p:cNvGrpSpPr/>
          <p:nvPr/>
        </p:nvGrpSpPr>
        <p:grpSpPr>
          <a:xfrm>
            <a:off x="3490946" y="1979062"/>
            <a:ext cx="8191538" cy="801314"/>
            <a:chOff x="3750254" y="2934407"/>
            <a:chExt cx="7852672" cy="801314"/>
          </a:xfrm>
        </p:grpSpPr>
        <p:sp>
          <p:nvSpPr>
            <p:cNvPr id="64" name="矩形 63"/>
            <p:cNvSpPr/>
            <p:nvPr/>
          </p:nvSpPr>
          <p:spPr bwMode="auto">
            <a:xfrm>
              <a:off x="3750254" y="2934407"/>
              <a:ext cx="7852672" cy="801314"/>
            </a:xfrm>
            <a:prstGeom prst="rect">
              <a:avLst/>
            </a:prstGeom>
            <a:noFill/>
            <a:ln w="9525" cap="flat" cmpd="sng" algn="ctr">
              <a:solidFill>
                <a:srgbClr val="75627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5" name="TextBox 21"/>
            <p:cNvSpPr txBox="1"/>
            <p:nvPr/>
          </p:nvSpPr>
          <p:spPr>
            <a:xfrm>
              <a:off x="4186361" y="3130295"/>
              <a:ext cx="720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zh-TW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如果我很想要的大學，順位不是１怎麼辦？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6" name="组合 3"/>
          <p:cNvGrpSpPr/>
          <p:nvPr/>
        </p:nvGrpSpPr>
        <p:grpSpPr>
          <a:xfrm>
            <a:off x="1056465" y="3074025"/>
            <a:ext cx="2788945" cy="801314"/>
            <a:chOff x="1315773" y="4029370"/>
            <a:chExt cx="2788945" cy="801314"/>
          </a:xfrm>
        </p:grpSpPr>
        <p:sp>
          <p:nvSpPr>
            <p:cNvPr id="67" name="右箭头 13"/>
            <p:cNvSpPr/>
            <p:nvPr/>
          </p:nvSpPr>
          <p:spPr bwMode="auto">
            <a:xfrm>
              <a:off x="3528654" y="4230739"/>
              <a:ext cx="576064" cy="461820"/>
            </a:xfrm>
            <a:prstGeom prst="rightArrow">
              <a:avLst/>
            </a:prstGeom>
            <a:solidFill>
              <a:srgbClr val="EF5B4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68" name="矩形 67"/>
            <p:cNvSpPr/>
            <p:nvPr/>
          </p:nvSpPr>
          <p:spPr bwMode="auto">
            <a:xfrm>
              <a:off x="1315773" y="4029370"/>
              <a:ext cx="2481545" cy="801314"/>
            </a:xfrm>
            <a:prstGeom prst="rect">
              <a:avLst/>
            </a:prstGeom>
            <a:solidFill>
              <a:srgbClr val="EF5B43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000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69" name="TextBox 22"/>
            <p:cNvSpPr txBox="1"/>
            <p:nvPr/>
          </p:nvSpPr>
          <p:spPr>
            <a:xfrm>
              <a:off x="1420711" y="4230739"/>
              <a:ext cx="23624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r>
                <a:rPr lang="zh-TW" altLang="en-US" dirty="0" smtClean="0">
                  <a:solidFill>
                    <a:schemeClr val="bg1"/>
                  </a:solidFill>
                  <a:effectLst>
                    <a:glow rad="177800">
                      <a:schemeClr val="tx1">
                        <a:alpha val="60000"/>
                      </a:schemeClr>
                    </a:glow>
                  </a:effectLst>
                </a:rPr>
                <a:t>問題三</a:t>
              </a:r>
              <a:endParaRPr lang="zh-CN" altLang="en-US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</a:endParaRPr>
            </a:p>
          </p:txBody>
        </p:sp>
      </p:grpSp>
      <p:grpSp>
        <p:nvGrpSpPr>
          <p:cNvPr id="70" name="组合 34"/>
          <p:cNvGrpSpPr/>
          <p:nvPr/>
        </p:nvGrpSpPr>
        <p:grpSpPr>
          <a:xfrm>
            <a:off x="3490946" y="3074025"/>
            <a:ext cx="8314368" cy="801314"/>
            <a:chOff x="3750254" y="4029370"/>
            <a:chExt cx="7973174" cy="801314"/>
          </a:xfrm>
        </p:grpSpPr>
        <p:sp>
          <p:nvSpPr>
            <p:cNvPr id="71" name="矩形 70"/>
            <p:cNvSpPr/>
            <p:nvPr/>
          </p:nvSpPr>
          <p:spPr bwMode="auto">
            <a:xfrm>
              <a:off x="3750254" y="4029370"/>
              <a:ext cx="7852672" cy="801314"/>
            </a:xfrm>
            <a:prstGeom prst="rect">
              <a:avLst/>
            </a:prstGeom>
            <a:noFill/>
            <a:ln w="9525" cap="flat" cmpd="sng" algn="ctr">
              <a:solidFill>
                <a:srgbClr val="EF5B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2" name="TextBox 23"/>
            <p:cNvSpPr txBox="1"/>
            <p:nvPr/>
          </p:nvSpPr>
          <p:spPr>
            <a:xfrm>
              <a:off x="4186361" y="4199103"/>
              <a:ext cx="7537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已經取得某校的某類群的資格後，志願排序會影響什麼？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4"/>
          <p:cNvGrpSpPr/>
          <p:nvPr/>
        </p:nvGrpSpPr>
        <p:grpSpPr>
          <a:xfrm>
            <a:off x="1056465" y="4211310"/>
            <a:ext cx="2788945" cy="801314"/>
            <a:chOff x="1315773" y="5166655"/>
            <a:chExt cx="2788945" cy="801314"/>
          </a:xfrm>
        </p:grpSpPr>
        <p:sp>
          <p:nvSpPr>
            <p:cNvPr id="74" name="右箭头 16"/>
            <p:cNvSpPr/>
            <p:nvPr/>
          </p:nvSpPr>
          <p:spPr bwMode="auto">
            <a:xfrm>
              <a:off x="3528654" y="5368024"/>
              <a:ext cx="576064" cy="461820"/>
            </a:xfrm>
            <a:prstGeom prst="rightArrow">
              <a:avLst/>
            </a:prstGeom>
            <a:solidFill>
              <a:srgbClr val="85897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75" name="矩形 74"/>
            <p:cNvSpPr/>
            <p:nvPr/>
          </p:nvSpPr>
          <p:spPr bwMode="auto">
            <a:xfrm>
              <a:off x="1315773" y="5166655"/>
              <a:ext cx="2481545" cy="801314"/>
            </a:xfrm>
            <a:prstGeom prst="rect">
              <a:avLst/>
            </a:prstGeom>
            <a:solidFill>
              <a:srgbClr val="858976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000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endParaRPr>
            </a:p>
          </p:txBody>
        </p:sp>
        <p:sp>
          <p:nvSpPr>
            <p:cNvPr id="76" name="TextBox 24"/>
            <p:cNvSpPr txBox="1"/>
            <p:nvPr/>
          </p:nvSpPr>
          <p:spPr>
            <a:xfrm>
              <a:off x="1420711" y="5367570"/>
              <a:ext cx="23624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r>
                <a:rPr lang="zh-TW" altLang="en-US" dirty="0" smtClean="0">
                  <a:solidFill>
                    <a:schemeClr val="bg1"/>
                  </a:solidFill>
                  <a:effectLst>
                    <a:glow rad="177800">
                      <a:schemeClr val="tx1">
                        <a:alpha val="60000"/>
                      </a:schemeClr>
                    </a:glow>
                  </a:effectLst>
                </a:rPr>
                <a:t>問題四</a:t>
              </a:r>
              <a:endParaRPr lang="zh-CN" altLang="en-US" dirty="0">
                <a:solidFill>
                  <a:schemeClr val="bg1"/>
                </a:solidFill>
                <a:effectLst>
                  <a:glow rad="177800">
                    <a:schemeClr val="tx1">
                      <a:alpha val="60000"/>
                    </a:schemeClr>
                  </a:glow>
                </a:effectLst>
              </a:endParaRPr>
            </a:p>
          </p:txBody>
        </p:sp>
      </p:grpSp>
      <p:grpSp>
        <p:nvGrpSpPr>
          <p:cNvPr id="77" name="组合 35"/>
          <p:cNvGrpSpPr/>
          <p:nvPr/>
        </p:nvGrpSpPr>
        <p:grpSpPr>
          <a:xfrm>
            <a:off x="3490945" y="4211310"/>
            <a:ext cx="8188709" cy="801314"/>
            <a:chOff x="3750254" y="5166655"/>
            <a:chExt cx="7852672" cy="801314"/>
          </a:xfrm>
        </p:grpSpPr>
        <p:sp>
          <p:nvSpPr>
            <p:cNvPr id="78" name="矩形 77"/>
            <p:cNvSpPr/>
            <p:nvPr/>
          </p:nvSpPr>
          <p:spPr bwMode="auto">
            <a:xfrm>
              <a:off x="3750254" y="5166655"/>
              <a:ext cx="7852672" cy="801314"/>
            </a:xfrm>
            <a:prstGeom prst="rect">
              <a:avLst/>
            </a:prstGeom>
            <a:noFill/>
            <a:ln w="9525" cap="flat" cmpd="sng" algn="ctr">
              <a:solidFill>
                <a:srgbClr val="85897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9" name="TextBox 25"/>
            <p:cNvSpPr txBox="1"/>
            <p:nvPr/>
          </p:nvSpPr>
          <p:spPr>
            <a:xfrm>
              <a:off x="4186361" y="5322075"/>
              <a:ext cx="720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zh-TW" altLang="en-US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我只想唸某科系！那我可以只填一個志願嗎？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文字方塊 1"/>
          <p:cNvSpPr txBox="1"/>
          <p:nvPr/>
        </p:nvSpPr>
        <p:spPr>
          <a:xfrm>
            <a:off x="859809" y="5000781"/>
            <a:ext cx="11987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C00000"/>
                </a:solidFill>
              </a:rPr>
              <a:t>注意</a:t>
            </a:r>
            <a:r>
              <a:rPr lang="zh-TW" altLang="en-US" sz="2400" dirty="0">
                <a:solidFill>
                  <a:srgbClr val="C00000"/>
                </a:solidFill>
              </a:rPr>
              <a:t>一</a:t>
            </a:r>
            <a:r>
              <a:rPr lang="zh-TW" altLang="en-US" sz="2400" dirty="0" smtClean="0">
                <a:solidFill>
                  <a:srgbClr val="C00000"/>
                </a:solidFill>
              </a:rPr>
              <a:t>：因為繁星名額少，每年變動大，故請不要放棄個人申請，認真寫備審吧！</a:t>
            </a:r>
            <a:endParaRPr lang="en-US" altLang="zh-TW" sz="2400" dirty="0" smtClean="0">
              <a:solidFill>
                <a:srgbClr val="C00000"/>
              </a:solidFill>
            </a:endParaRPr>
          </a:p>
          <a:p>
            <a:r>
              <a:rPr lang="zh-TW" altLang="en-US" sz="2400" dirty="0" smtClean="0">
                <a:solidFill>
                  <a:srgbClr val="C00000"/>
                </a:solidFill>
              </a:rPr>
              <a:t>注意二：請務必事前和您的家長、老師、輔導老師討論！</a:t>
            </a:r>
            <a:endParaRPr lang="zh-TW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952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79" b="3084"/>
          <a:stretch/>
        </p:blipFill>
        <p:spPr>
          <a:xfrm>
            <a:off x="0" y="332745"/>
            <a:ext cx="12228655" cy="6318913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0" y="4891314"/>
            <a:ext cx="4673600" cy="1966686"/>
          </a:xfrm>
          <a:prstGeom prst="roundRect">
            <a:avLst/>
          </a:prstGeom>
          <a:solidFill>
            <a:schemeClr val="bg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輔導室</a:t>
            </a:r>
            <a:endParaRPr lang="en-US" altLang="zh-TW" sz="2800" b="1" dirty="0" smtClean="0">
              <a:solidFill>
                <a:schemeClr val="tx1"/>
              </a:solidFill>
              <a:latin typeface="華康秀風體W3" panose="03000309000000000000" pitchFamily="65" charset="-120"/>
              <a:ea typeface="華康秀風體W3" panose="03000309000000000000" pitchFamily="65" charset="-120"/>
            </a:endParaRPr>
          </a:p>
          <a:p>
            <a:r>
              <a:rPr lang="en-US" altLang="zh-TW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301-303</a:t>
            </a:r>
            <a:r>
              <a:rPr lang="zh-TW" altLang="en-US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：黃愛伶老師 分機</a:t>
            </a:r>
            <a:r>
              <a:rPr lang="en-US" altLang="zh-TW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504</a:t>
            </a:r>
          </a:p>
          <a:p>
            <a:r>
              <a:rPr lang="en-US" altLang="zh-TW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304-306</a:t>
            </a:r>
            <a:r>
              <a:rPr lang="zh-TW" altLang="en-US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：王柏翔老師 分機</a:t>
            </a:r>
            <a:r>
              <a:rPr lang="en-US" altLang="zh-TW" sz="2400" b="1" dirty="0" smtClean="0">
                <a:solidFill>
                  <a:schemeClr val="tx1"/>
                </a:solidFill>
                <a:latin typeface="華康秀風體W3" panose="03000309000000000000" pitchFamily="65" charset="-120"/>
                <a:ea typeface="華康秀風體W3" panose="03000309000000000000" pitchFamily="65" charset="-120"/>
              </a:rPr>
              <a:t>505</a:t>
            </a:r>
            <a:endParaRPr lang="zh-TW" altLang="en-US" sz="3600" b="1" dirty="0">
              <a:solidFill>
                <a:schemeClr val="tx1"/>
              </a:solidFill>
              <a:latin typeface="華康秀風體W3" panose="03000309000000000000" pitchFamily="65" charset="-120"/>
              <a:ea typeface="華康秀風體W3" panose="030003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5172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0" y="1268361"/>
            <a:ext cx="4761273" cy="4321278"/>
            <a:chOff x="0" y="0"/>
            <a:chExt cx="4761273" cy="6866577"/>
          </a:xfrm>
          <a:solidFill>
            <a:srgbClr val="5ABB93"/>
          </a:solidFill>
        </p:grpSpPr>
        <p:sp>
          <p:nvSpPr>
            <p:cNvPr id="3" name="矩形 2"/>
            <p:cNvSpPr/>
            <p:nvPr/>
          </p:nvSpPr>
          <p:spPr>
            <a:xfrm>
              <a:off x="0" y="0"/>
              <a:ext cx="4224063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4530216" y="0"/>
              <a:ext cx="231057" cy="686657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" name="组合 18"/>
          <p:cNvGrpSpPr/>
          <p:nvPr/>
        </p:nvGrpSpPr>
        <p:grpSpPr>
          <a:xfrm>
            <a:off x="1321218" y="2020056"/>
            <a:ext cx="1581626" cy="1575822"/>
            <a:chOff x="1709739" y="2636838"/>
            <a:chExt cx="1590160" cy="1584325"/>
          </a:xfrm>
          <a:solidFill>
            <a:srgbClr val="EBE9D0"/>
          </a:solidFill>
          <a:effectLst>
            <a:glow rad="101600">
              <a:schemeClr val="tx1">
                <a:alpha val="60000"/>
              </a:schemeClr>
            </a:glow>
          </a:effectLst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709739" y="2636838"/>
              <a:ext cx="1468102" cy="1467130"/>
            </a:xfrm>
            <a:custGeom>
              <a:avLst/>
              <a:gdLst>
                <a:gd name="T0" fmla="*/ 691 w 1276"/>
                <a:gd name="T1" fmla="*/ 1168 h 1274"/>
                <a:gd name="T2" fmla="*/ 662 w 1276"/>
                <a:gd name="T3" fmla="*/ 1267 h 1274"/>
                <a:gd name="T4" fmla="*/ 654 w 1276"/>
                <a:gd name="T5" fmla="*/ 1273 h 1274"/>
                <a:gd name="T6" fmla="*/ 643 w 1276"/>
                <a:gd name="T7" fmla="*/ 1274 h 1274"/>
                <a:gd name="T8" fmla="*/ 172 w 1276"/>
                <a:gd name="T9" fmla="*/ 1274 h 1274"/>
                <a:gd name="T10" fmla="*/ 81 w 1276"/>
                <a:gd name="T11" fmla="*/ 1253 h 1274"/>
                <a:gd name="T12" fmla="*/ 1 w 1276"/>
                <a:gd name="T13" fmla="*/ 1113 h 1274"/>
                <a:gd name="T14" fmla="*/ 0 w 1276"/>
                <a:gd name="T15" fmla="*/ 892 h 1274"/>
                <a:gd name="T16" fmla="*/ 0 w 1276"/>
                <a:gd name="T17" fmla="*/ 170 h 1274"/>
                <a:gd name="T18" fmla="*/ 170 w 1276"/>
                <a:gd name="T19" fmla="*/ 0 h 1274"/>
                <a:gd name="T20" fmla="*/ 1110 w 1276"/>
                <a:gd name="T21" fmla="*/ 0 h 1274"/>
                <a:gd name="T22" fmla="*/ 1273 w 1276"/>
                <a:gd name="T23" fmla="*/ 131 h 1274"/>
                <a:gd name="T24" fmla="*/ 1276 w 1276"/>
                <a:gd name="T25" fmla="*/ 168 h 1274"/>
                <a:gd name="T26" fmla="*/ 1276 w 1276"/>
                <a:gd name="T27" fmla="*/ 629 h 1274"/>
                <a:gd name="T28" fmla="*/ 1275 w 1276"/>
                <a:gd name="T29" fmla="*/ 645 h 1274"/>
                <a:gd name="T30" fmla="*/ 1171 w 1276"/>
                <a:gd name="T31" fmla="*/ 659 h 1274"/>
                <a:gd name="T32" fmla="*/ 1171 w 1276"/>
                <a:gd name="T33" fmla="*/ 214 h 1274"/>
                <a:gd name="T34" fmla="*/ 106 w 1276"/>
                <a:gd name="T35" fmla="*/ 214 h 1274"/>
                <a:gd name="T36" fmla="*/ 106 w 1276"/>
                <a:gd name="T37" fmla="*/ 230 h 1274"/>
                <a:gd name="T38" fmla="*/ 105 w 1276"/>
                <a:gd name="T39" fmla="*/ 1102 h 1274"/>
                <a:gd name="T40" fmla="*/ 171 w 1276"/>
                <a:gd name="T41" fmla="*/ 1168 h 1274"/>
                <a:gd name="T42" fmla="*/ 671 w 1276"/>
                <a:gd name="T43" fmla="*/ 1168 h 1274"/>
                <a:gd name="T44" fmla="*/ 691 w 1276"/>
                <a:gd name="T45" fmla="*/ 1168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76" h="1274">
                  <a:moveTo>
                    <a:pt x="691" y="1168"/>
                  </a:moveTo>
                  <a:cubicBezTo>
                    <a:pt x="681" y="1203"/>
                    <a:pt x="672" y="1235"/>
                    <a:pt x="662" y="1267"/>
                  </a:cubicBezTo>
                  <a:cubicBezTo>
                    <a:pt x="661" y="1270"/>
                    <a:pt x="657" y="1272"/>
                    <a:pt x="654" y="1273"/>
                  </a:cubicBezTo>
                  <a:cubicBezTo>
                    <a:pt x="651" y="1274"/>
                    <a:pt x="647" y="1274"/>
                    <a:pt x="643" y="1274"/>
                  </a:cubicBezTo>
                  <a:cubicBezTo>
                    <a:pt x="486" y="1274"/>
                    <a:pt x="329" y="1273"/>
                    <a:pt x="172" y="1274"/>
                  </a:cubicBezTo>
                  <a:cubicBezTo>
                    <a:pt x="140" y="1274"/>
                    <a:pt x="109" y="1269"/>
                    <a:pt x="81" y="1253"/>
                  </a:cubicBezTo>
                  <a:cubicBezTo>
                    <a:pt x="29" y="1221"/>
                    <a:pt x="1" y="1174"/>
                    <a:pt x="1" y="1113"/>
                  </a:cubicBezTo>
                  <a:cubicBezTo>
                    <a:pt x="0" y="1039"/>
                    <a:pt x="0" y="966"/>
                    <a:pt x="0" y="892"/>
                  </a:cubicBezTo>
                  <a:cubicBezTo>
                    <a:pt x="0" y="651"/>
                    <a:pt x="0" y="411"/>
                    <a:pt x="0" y="170"/>
                  </a:cubicBezTo>
                  <a:cubicBezTo>
                    <a:pt x="0" y="68"/>
                    <a:pt x="68" y="0"/>
                    <a:pt x="170" y="0"/>
                  </a:cubicBezTo>
                  <a:cubicBezTo>
                    <a:pt x="483" y="0"/>
                    <a:pt x="797" y="0"/>
                    <a:pt x="1110" y="0"/>
                  </a:cubicBezTo>
                  <a:cubicBezTo>
                    <a:pt x="1194" y="0"/>
                    <a:pt x="1258" y="51"/>
                    <a:pt x="1273" y="131"/>
                  </a:cubicBezTo>
                  <a:cubicBezTo>
                    <a:pt x="1276" y="143"/>
                    <a:pt x="1276" y="156"/>
                    <a:pt x="1276" y="168"/>
                  </a:cubicBezTo>
                  <a:cubicBezTo>
                    <a:pt x="1276" y="322"/>
                    <a:pt x="1276" y="475"/>
                    <a:pt x="1276" y="629"/>
                  </a:cubicBezTo>
                  <a:cubicBezTo>
                    <a:pt x="1276" y="634"/>
                    <a:pt x="1276" y="638"/>
                    <a:pt x="1275" y="645"/>
                  </a:cubicBezTo>
                  <a:cubicBezTo>
                    <a:pt x="1239" y="640"/>
                    <a:pt x="1205" y="643"/>
                    <a:pt x="1171" y="659"/>
                  </a:cubicBezTo>
                  <a:cubicBezTo>
                    <a:pt x="1171" y="509"/>
                    <a:pt x="1171" y="362"/>
                    <a:pt x="1171" y="214"/>
                  </a:cubicBezTo>
                  <a:cubicBezTo>
                    <a:pt x="816" y="214"/>
                    <a:pt x="462" y="214"/>
                    <a:pt x="106" y="214"/>
                  </a:cubicBezTo>
                  <a:cubicBezTo>
                    <a:pt x="106" y="219"/>
                    <a:pt x="106" y="224"/>
                    <a:pt x="106" y="230"/>
                  </a:cubicBezTo>
                  <a:cubicBezTo>
                    <a:pt x="106" y="521"/>
                    <a:pt x="106" y="812"/>
                    <a:pt x="105" y="1102"/>
                  </a:cubicBezTo>
                  <a:cubicBezTo>
                    <a:pt x="105" y="1141"/>
                    <a:pt x="125" y="1169"/>
                    <a:pt x="171" y="1168"/>
                  </a:cubicBezTo>
                  <a:cubicBezTo>
                    <a:pt x="338" y="1167"/>
                    <a:pt x="504" y="1168"/>
                    <a:pt x="671" y="1168"/>
                  </a:cubicBezTo>
                  <a:cubicBezTo>
                    <a:pt x="677" y="1168"/>
                    <a:pt x="683" y="1168"/>
                    <a:pt x="691" y="11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2571440" y="3653665"/>
              <a:ext cx="569443" cy="567498"/>
            </a:xfrm>
            <a:custGeom>
              <a:avLst/>
              <a:gdLst>
                <a:gd name="T0" fmla="*/ 328 w 495"/>
                <a:gd name="T1" fmla="*/ 1 h 493"/>
                <a:gd name="T2" fmla="*/ 495 w 495"/>
                <a:gd name="T3" fmla="*/ 167 h 493"/>
                <a:gd name="T4" fmla="*/ 427 w 495"/>
                <a:gd name="T5" fmla="*/ 236 h 493"/>
                <a:gd name="T6" fmla="*/ 240 w 495"/>
                <a:gd name="T7" fmla="*/ 421 h 493"/>
                <a:gd name="T8" fmla="*/ 216 w 495"/>
                <a:gd name="T9" fmla="*/ 436 h 493"/>
                <a:gd name="T10" fmla="*/ 40 w 495"/>
                <a:gd name="T11" fmla="*/ 488 h 493"/>
                <a:gd name="T12" fmla="*/ 9 w 495"/>
                <a:gd name="T13" fmla="*/ 484 h 493"/>
                <a:gd name="T14" fmla="*/ 6 w 495"/>
                <a:gd name="T15" fmla="*/ 454 h 493"/>
                <a:gd name="T16" fmla="*/ 58 w 495"/>
                <a:gd name="T17" fmla="*/ 276 h 493"/>
                <a:gd name="T18" fmla="*/ 67 w 495"/>
                <a:gd name="T19" fmla="*/ 259 h 493"/>
                <a:gd name="T20" fmla="*/ 327 w 495"/>
                <a:gd name="T21" fmla="*/ 1 h 493"/>
                <a:gd name="T22" fmla="*/ 328 w 495"/>
                <a:gd name="T23" fmla="*/ 1 h 493"/>
                <a:gd name="T24" fmla="*/ 102 w 495"/>
                <a:gd name="T25" fmla="*/ 292 h 493"/>
                <a:gd name="T26" fmla="*/ 72 w 495"/>
                <a:gd name="T27" fmla="*/ 396 h 493"/>
                <a:gd name="T28" fmla="*/ 74 w 495"/>
                <a:gd name="T29" fmla="*/ 405 h 493"/>
                <a:gd name="T30" fmla="*/ 113 w 495"/>
                <a:gd name="T31" fmla="*/ 418 h 493"/>
                <a:gd name="T32" fmla="*/ 148 w 495"/>
                <a:gd name="T33" fmla="*/ 408 h 493"/>
                <a:gd name="T34" fmla="*/ 200 w 495"/>
                <a:gd name="T35" fmla="*/ 393 h 493"/>
                <a:gd name="T36" fmla="*/ 185 w 495"/>
                <a:gd name="T37" fmla="*/ 316 h 493"/>
                <a:gd name="T38" fmla="*/ 178 w 495"/>
                <a:gd name="T39" fmla="*/ 308 h 493"/>
                <a:gd name="T40" fmla="*/ 102 w 495"/>
                <a:gd name="T41" fmla="*/ 2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95" h="493">
                  <a:moveTo>
                    <a:pt x="328" y="1"/>
                  </a:moveTo>
                  <a:cubicBezTo>
                    <a:pt x="384" y="56"/>
                    <a:pt x="439" y="112"/>
                    <a:pt x="495" y="167"/>
                  </a:cubicBezTo>
                  <a:cubicBezTo>
                    <a:pt x="473" y="190"/>
                    <a:pt x="450" y="213"/>
                    <a:pt x="427" y="236"/>
                  </a:cubicBezTo>
                  <a:cubicBezTo>
                    <a:pt x="365" y="298"/>
                    <a:pt x="303" y="360"/>
                    <a:pt x="240" y="421"/>
                  </a:cubicBezTo>
                  <a:cubicBezTo>
                    <a:pt x="233" y="428"/>
                    <a:pt x="225" y="433"/>
                    <a:pt x="216" y="436"/>
                  </a:cubicBezTo>
                  <a:cubicBezTo>
                    <a:pt x="157" y="454"/>
                    <a:pt x="98" y="471"/>
                    <a:pt x="40" y="488"/>
                  </a:cubicBezTo>
                  <a:cubicBezTo>
                    <a:pt x="28" y="492"/>
                    <a:pt x="18" y="493"/>
                    <a:pt x="9" y="484"/>
                  </a:cubicBezTo>
                  <a:cubicBezTo>
                    <a:pt x="0" y="475"/>
                    <a:pt x="3" y="464"/>
                    <a:pt x="6" y="454"/>
                  </a:cubicBezTo>
                  <a:cubicBezTo>
                    <a:pt x="23" y="395"/>
                    <a:pt x="40" y="335"/>
                    <a:pt x="58" y="276"/>
                  </a:cubicBezTo>
                  <a:cubicBezTo>
                    <a:pt x="60" y="270"/>
                    <a:pt x="63" y="264"/>
                    <a:pt x="67" y="259"/>
                  </a:cubicBezTo>
                  <a:cubicBezTo>
                    <a:pt x="154" y="173"/>
                    <a:pt x="240" y="87"/>
                    <a:pt x="327" y="1"/>
                  </a:cubicBezTo>
                  <a:cubicBezTo>
                    <a:pt x="328" y="1"/>
                    <a:pt x="329" y="0"/>
                    <a:pt x="328" y="1"/>
                  </a:cubicBezTo>
                  <a:close/>
                  <a:moveTo>
                    <a:pt x="102" y="292"/>
                  </a:moveTo>
                  <a:cubicBezTo>
                    <a:pt x="91" y="327"/>
                    <a:pt x="81" y="362"/>
                    <a:pt x="72" y="396"/>
                  </a:cubicBezTo>
                  <a:cubicBezTo>
                    <a:pt x="71" y="399"/>
                    <a:pt x="72" y="403"/>
                    <a:pt x="74" y="405"/>
                  </a:cubicBezTo>
                  <a:cubicBezTo>
                    <a:pt x="87" y="423"/>
                    <a:pt x="92" y="425"/>
                    <a:pt x="113" y="418"/>
                  </a:cubicBezTo>
                  <a:cubicBezTo>
                    <a:pt x="125" y="415"/>
                    <a:pt x="136" y="411"/>
                    <a:pt x="148" y="408"/>
                  </a:cubicBezTo>
                  <a:cubicBezTo>
                    <a:pt x="165" y="403"/>
                    <a:pt x="182" y="398"/>
                    <a:pt x="200" y="393"/>
                  </a:cubicBezTo>
                  <a:cubicBezTo>
                    <a:pt x="195" y="365"/>
                    <a:pt x="190" y="341"/>
                    <a:pt x="185" y="316"/>
                  </a:cubicBezTo>
                  <a:cubicBezTo>
                    <a:pt x="185" y="313"/>
                    <a:pt x="181" y="309"/>
                    <a:pt x="178" y="308"/>
                  </a:cubicBezTo>
                  <a:cubicBezTo>
                    <a:pt x="153" y="302"/>
                    <a:pt x="128" y="297"/>
                    <a:pt x="102" y="2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262162" y="3371619"/>
              <a:ext cx="608346" cy="119627"/>
            </a:xfrm>
            <a:custGeom>
              <a:avLst/>
              <a:gdLst>
                <a:gd name="T0" fmla="*/ 0 w 529"/>
                <a:gd name="T1" fmla="*/ 104 h 104"/>
                <a:gd name="T2" fmla="*/ 0 w 529"/>
                <a:gd name="T3" fmla="*/ 0 h 104"/>
                <a:gd name="T4" fmla="*/ 529 w 529"/>
                <a:gd name="T5" fmla="*/ 0 h 104"/>
                <a:gd name="T6" fmla="*/ 529 w 529"/>
                <a:gd name="T7" fmla="*/ 104 h 104"/>
                <a:gd name="T8" fmla="*/ 0 w 529"/>
                <a:gd name="T9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9" h="104">
                  <a:moveTo>
                    <a:pt x="0" y="104"/>
                  </a:moveTo>
                  <a:cubicBezTo>
                    <a:pt x="0" y="69"/>
                    <a:pt x="0" y="35"/>
                    <a:pt x="0" y="0"/>
                  </a:cubicBezTo>
                  <a:cubicBezTo>
                    <a:pt x="177" y="0"/>
                    <a:pt x="352" y="0"/>
                    <a:pt x="529" y="0"/>
                  </a:cubicBezTo>
                  <a:cubicBezTo>
                    <a:pt x="529" y="35"/>
                    <a:pt x="529" y="69"/>
                    <a:pt x="529" y="104"/>
                  </a:cubicBezTo>
                  <a:cubicBezTo>
                    <a:pt x="353" y="104"/>
                    <a:pt x="177" y="104"/>
                    <a:pt x="0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2263134" y="3127502"/>
              <a:ext cx="607373" cy="119627"/>
            </a:xfrm>
            <a:custGeom>
              <a:avLst/>
              <a:gdLst>
                <a:gd name="T0" fmla="*/ 528 w 528"/>
                <a:gd name="T1" fmla="*/ 0 h 104"/>
                <a:gd name="T2" fmla="*/ 528 w 528"/>
                <a:gd name="T3" fmla="*/ 104 h 104"/>
                <a:gd name="T4" fmla="*/ 0 w 528"/>
                <a:gd name="T5" fmla="*/ 104 h 104"/>
                <a:gd name="T6" fmla="*/ 0 w 528"/>
                <a:gd name="T7" fmla="*/ 0 h 104"/>
                <a:gd name="T8" fmla="*/ 528 w 528"/>
                <a:gd name="T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104">
                  <a:moveTo>
                    <a:pt x="528" y="0"/>
                  </a:moveTo>
                  <a:cubicBezTo>
                    <a:pt x="528" y="35"/>
                    <a:pt x="528" y="69"/>
                    <a:pt x="528" y="104"/>
                  </a:cubicBezTo>
                  <a:cubicBezTo>
                    <a:pt x="352" y="104"/>
                    <a:pt x="177" y="104"/>
                    <a:pt x="0" y="104"/>
                  </a:cubicBezTo>
                  <a:cubicBezTo>
                    <a:pt x="0" y="70"/>
                    <a:pt x="0" y="36"/>
                    <a:pt x="0" y="0"/>
                  </a:cubicBezTo>
                  <a:cubicBezTo>
                    <a:pt x="176" y="0"/>
                    <a:pt x="352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2263134" y="3615735"/>
              <a:ext cx="549991" cy="120599"/>
            </a:xfrm>
            <a:custGeom>
              <a:avLst/>
              <a:gdLst>
                <a:gd name="T0" fmla="*/ 0 w 478"/>
                <a:gd name="T1" fmla="*/ 0 h 105"/>
                <a:gd name="T2" fmla="*/ 478 w 478"/>
                <a:gd name="T3" fmla="*/ 0 h 105"/>
                <a:gd name="T4" fmla="*/ 472 w 478"/>
                <a:gd name="T5" fmla="*/ 8 h 105"/>
                <a:gd name="T6" fmla="*/ 383 w 478"/>
                <a:gd name="T7" fmla="*/ 97 h 105"/>
                <a:gd name="T8" fmla="*/ 366 w 478"/>
                <a:gd name="T9" fmla="*/ 104 h 105"/>
                <a:gd name="T10" fmla="*/ 8 w 478"/>
                <a:gd name="T11" fmla="*/ 105 h 105"/>
                <a:gd name="T12" fmla="*/ 0 w 478"/>
                <a:gd name="T13" fmla="*/ 104 h 105"/>
                <a:gd name="T14" fmla="*/ 0 w 478"/>
                <a:gd name="T1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8" h="105">
                  <a:moveTo>
                    <a:pt x="0" y="0"/>
                  </a:moveTo>
                  <a:cubicBezTo>
                    <a:pt x="159" y="0"/>
                    <a:pt x="318" y="0"/>
                    <a:pt x="478" y="0"/>
                  </a:cubicBezTo>
                  <a:cubicBezTo>
                    <a:pt x="476" y="3"/>
                    <a:pt x="474" y="6"/>
                    <a:pt x="472" y="8"/>
                  </a:cubicBezTo>
                  <a:cubicBezTo>
                    <a:pt x="443" y="38"/>
                    <a:pt x="413" y="68"/>
                    <a:pt x="383" y="97"/>
                  </a:cubicBezTo>
                  <a:cubicBezTo>
                    <a:pt x="379" y="101"/>
                    <a:pt x="372" y="104"/>
                    <a:pt x="366" y="104"/>
                  </a:cubicBezTo>
                  <a:cubicBezTo>
                    <a:pt x="247" y="105"/>
                    <a:pt x="127" y="105"/>
                    <a:pt x="8" y="105"/>
                  </a:cubicBezTo>
                  <a:cubicBezTo>
                    <a:pt x="6" y="105"/>
                    <a:pt x="3" y="104"/>
                    <a:pt x="0" y="104"/>
                  </a:cubicBezTo>
                  <a:cubicBezTo>
                    <a:pt x="0" y="69"/>
                    <a:pt x="0" y="3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3016880" y="3492218"/>
              <a:ext cx="283019" cy="281074"/>
            </a:xfrm>
            <a:custGeom>
              <a:avLst/>
              <a:gdLst>
                <a:gd name="T0" fmla="*/ 0 w 246"/>
                <a:gd name="T1" fmla="*/ 87 h 244"/>
                <a:gd name="T2" fmla="*/ 66 w 246"/>
                <a:gd name="T3" fmla="*/ 20 h 244"/>
                <a:gd name="T4" fmla="*/ 139 w 246"/>
                <a:gd name="T5" fmla="*/ 20 h 244"/>
                <a:gd name="T6" fmla="*/ 225 w 246"/>
                <a:gd name="T7" fmla="*/ 106 h 244"/>
                <a:gd name="T8" fmla="*/ 227 w 246"/>
                <a:gd name="T9" fmla="*/ 178 h 244"/>
                <a:gd name="T10" fmla="*/ 159 w 246"/>
                <a:gd name="T11" fmla="*/ 244 h 244"/>
                <a:gd name="T12" fmla="*/ 0 w 246"/>
                <a:gd name="T13" fmla="*/ 87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244">
                  <a:moveTo>
                    <a:pt x="0" y="87"/>
                  </a:moveTo>
                  <a:cubicBezTo>
                    <a:pt x="22" y="64"/>
                    <a:pt x="43" y="41"/>
                    <a:pt x="66" y="20"/>
                  </a:cubicBezTo>
                  <a:cubicBezTo>
                    <a:pt x="87" y="1"/>
                    <a:pt x="118" y="0"/>
                    <a:pt x="139" y="20"/>
                  </a:cubicBezTo>
                  <a:cubicBezTo>
                    <a:pt x="169" y="48"/>
                    <a:pt x="198" y="76"/>
                    <a:pt x="225" y="106"/>
                  </a:cubicBezTo>
                  <a:cubicBezTo>
                    <a:pt x="245" y="127"/>
                    <a:pt x="246" y="158"/>
                    <a:pt x="227" y="178"/>
                  </a:cubicBezTo>
                  <a:cubicBezTo>
                    <a:pt x="205" y="202"/>
                    <a:pt x="181" y="223"/>
                    <a:pt x="159" y="244"/>
                  </a:cubicBezTo>
                  <a:cubicBezTo>
                    <a:pt x="107" y="193"/>
                    <a:pt x="54" y="140"/>
                    <a:pt x="0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017073" y="3372591"/>
              <a:ext cx="119627" cy="117682"/>
            </a:xfrm>
            <a:custGeom>
              <a:avLst/>
              <a:gdLst>
                <a:gd name="T0" fmla="*/ 0 w 104"/>
                <a:gd name="T1" fmla="*/ 102 h 102"/>
                <a:gd name="T2" fmla="*/ 0 w 104"/>
                <a:gd name="T3" fmla="*/ 0 h 102"/>
                <a:gd name="T4" fmla="*/ 104 w 104"/>
                <a:gd name="T5" fmla="*/ 0 h 102"/>
                <a:gd name="T6" fmla="*/ 104 w 104"/>
                <a:gd name="T7" fmla="*/ 102 h 102"/>
                <a:gd name="T8" fmla="*/ 0 w 104"/>
                <a:gd name="T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102">
                  <a:moveTo>
                    <a:pt x="0" y="102"/>
                  </a:moveTo>
                  <a:cubicBezTo>
                    <a:pt x="0" y="68"/>
                    <a:pt x="0" y="34"/>
                    <a:pt x="0" y="0"/>
                  </a:cubicBezTo>
                  <a:cubicBezTo>
                    <a:pt x="35" y="0"/>
                    <a:pt x="69" y="0"/>
                    <a:pt x="104" y="0"/>
                  </a:cubicBezTo>
                  <a:cubicBezTo>
                    <a:pt x="104" y="34"/>
                    <a:pt x="104" y="67"/>
                    <a:pt x="104" y="102"/>
                  </a:cubicBezTo>
                  <a:cubicBezTo>
                    <a:pt x="70" y="102"/>
                    <a:pt x="36" y="102"/>
                    <a:pt x="0" y="1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2018045" y="3128475"/>
              <a:ext cx="118654" cy="118654"/>
            </a:xfrm>
            <a:custGeom>
              <a:avLst/>
              <a:gdLst>
                <a:gd name="T0" fmla="*/ 103 w 103"/>
                <a:gd name="T1" fmla="*/ 103 h 103"/>
                <a:gd name="T2" fmla="*/ 0 w 103"/>
                <a:gd name="T3" fmla="*/ 103 h 103"/>
                <a:gd name="T4" fmla="*/ 0 w 103"/>
                <a:gd name="T5" fmla="*/ 0 h 103"/>
                <a:gd name="T6" fmla="*/ 103 w 103"/>
                <a:gd name="T7" fmla="*/ 0 h 103"/>
                <a:gd name="T8" fmla="*/ 103 w 103"/>
                <a:gd name="T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3">
                  <a:moveTo>
                    <a:pt x="103" y="103"/>
                  </a:moveTo>
                  <a:cubicBezTo>
                    <a:pt x="68" y="103"/>
                    <a:pt x="34" y="103"/>
                    <a:pt x="0" y="103"/>
                  </a:cubicBezTo>
                  <a:cubicBezTo>
                    <a:pt x="0" y="68"/>
                    <a:pt x="0" y="35"/>
                    <a:pt x="0" y="0"/>
                  </a:cubicBezTo>
                  <a:cubicBezTo>
                    <a:pt x="34" y="0"/>
                    <a:pt x="68" y="0"/>
                    <a:pt x="103" y="0"/>
                  </a:cubicBezTo>
                  <a:cubicBezTo>
                    <a:pt x="103" y="34"/>
                    <a:pt x="103" y="68"/>
                    <a:pt x="103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2018045" y="3616708"/>
              <a:ext cx="118654" cy="118654"/>
            </a:xfrm>
            <a:custGeom>
              <a:avLst/>
              <a:gdLst>
                <a:gd name="T0" fmla="*/ 103 w 103"/>
                <a:gd name="T1" fmla="*/ 103 h 103"/>
                <a:gd name="T2" fmla="*/ 0 w 103"/>
                <a:gd name="T3" fmla="*/ 103 h 103"/>
                <a:gd name="T4" fmla="*/ 0 w 103"/>
                <a:gd name="T5" fmla="*/ 0 h 103"/>
                <a:gd name="T6" fmla="*/ 103 w 103"/>
                <a:gd name="T7" fmla="*/ 0 h 103"/>
                <a:gd name="T8" fmla="*/ 103 w 103"/>
                <a:gd name="T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3">
                  <a:moveTo>
                    <a:pt x="103" y="103"/>
                  </a:moveTo>
                  <a:cubicBezTo>
                    <a:pt x="68" y="103"/>
                    <a:pt x="35" y="103"/>
                    <a:pt x="0" y="103"/>
                  </a:cubicBezTo>
                  <a:cubicBezTo>
                    <a:pt x="0" y="68"/>
                    <a:pt x="0" y="35"/>
                    <a:pt x="0" y="0"/>
                  </a:cubicBezTo>
                  <a:cubicBezTo>
                    <a:pt x="34" y="0"/>
                    <a:pt x="68" y="0"/>
                    <a:pt x="103" y="0"/>
                  </a:cubicBezTo>
                  <a:cubicBezTo>
                    <a:pt x="103" y="33"/>
                    <a:pt x="103" y="67"/>
                    <a:pt x="103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b="1" dirty="0">
                <a:latin typeface="微软雅黑" panose="020B0503020204020204" pitchFamily="34" charset="-122"/>
                <a:ea typeface="+mn-ea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926897" y="3967343"/>
            <a:ext cx="2262158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zh-CN" altLang="en-US" sz="5400" dirty="0" smtClean="0">
                <a:solidFill>
                  <a:srgbClr val="EBE9D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目  錄</a:t>
            </a:r>
            <a:endParaRPr lang="zh-CN" altLang="en-US" sz="5400" dirty="0">
              <a:solidFill>
                <a:srgbClr val="EBE9D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+mj-ea"/>
              <a:ea typeface="+mj-ea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7098794" y="1948397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繁星推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薦</a:t>
            </a:r>
            <a:r>
              <a:rPr lang="zh-TW" altLang="en-US" sz="36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基本規則</a:t>
            </a:r>
            <a:endParaRPr lang="zh-CN" altLang="en-US" sz="3600" dirty="0">
              <a:solidFill>
                <a:schemeClr val="accent5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7098793" y="3104231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繁星簡章簡單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讀</a:t>
            </a:r>
            <a:endParaRPr lang="zh-CN" altLang="en-US" sz="3600" dirty="0">
              <a:solidFill>
                <a:schemeClr val="accent5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7098793" y="4309647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志願選填策略及原則</a:t>
            </a:r>
            <a:endParaRPr lang="zh-CN" altLang="en-US" sz="3600" dirty="0">
              <a:solidFill>
                <a:schemeClr val="accent5">
                  <a:lumMod val="50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46" name="组合 45"/>
          <p:cNvGrpSpPr/>
          <p:nvPr/>
        </p:nvGrpSpPr>
        <p:grpSpPr>
          <a:xfrm rot="5400000">
            <a:off x="-1825395" y="2343771"/>
            <a:ext cx="2270025" cy="902459"/>
            <a:chOff x="5604327" y="1072832"/>
            <a:chExt cx="3149600" cy="1117600"/>
          </a:xfrm>
        </p:grpSpPr>
        <p:sp>
          <p:nvSpPr>
            <p:cNvPr id="47" name="矩形 46"/>
            <p:cNvSpPr/>
            <p:nvPr/>
          </p:nvSpPr>
          <p:spPr>
            <a:xfrm>
              <a:off x="5604327" y="1072832"/>
              <a:ext cx="787400" cy="1117600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6391727" y="1072832"/>
              <a:ext cx="787400" cy="1117600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7179127" y="1072832"/>
              <a:ext cx="787400" cy="1117600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7966527" y="1072832"/>
              <a:ext cx="787400" cy="1117600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5722376" y="1886924"/>
            <a:ext cx="769275" cy="769278"/>
            <a:chOff x="5722376" y="1268362"/>
            <a:chExt cx="769275" cy="769278"/>
          </a:xfrm>
        </p:grpSpPr>
        <p:sp>
          <p:nvSpPr>
            <p:cNvPr id="17" name="椭圆 16"/>
            <p:cNvSpPr/>
            <p:nvPr/>
          </p:nvSpPr>
          <p:spPr>
            <a:xfrm>
              <a:off x="5722376" y="1268362"/>
              <a:ext cx="769275" cy="769278"/>
            </a:xfrm>
            <a:prstGeom prst="ellipse">
              <a:avLst/>
            </a:prstGeom>
            <a:solidFill>
              <a:srgbClr val="75627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5742159" y="1358966"/>
              <a:ext cx="7297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5722376" y="3069126"/>
            <a:ext cx="769275" cy="769278"/>
            <a:chOff x="5722376" y="2450564"/>
            <a:chExt cx="769275" cy="769278"/>
          </a:xfrm>
        </p:grpSpPr>
        <p:sp>
          <p:nvSpPr>
            <p:cNvPr id="18" name="椭圆 17"/>
            <p:cNvSpPr/>
            <p:nvPr/>
          </p:nvSpPr>
          <p:spPr>
            <a:xfrm>
              <a:off x="5722376" y="2450564"/>
              <a:ext cx="769275" cy="769278"/>
            </a:xfrm>
            <a:prstGeom prst="ellipse">
              <a:avLst/>
            </a:prstGeom>
            <a:solidFill>
              <a:srgbClr val="EF5B43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5736441" y="2527909"/>
              <a:ext cx="7297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5722377" y="4251327"/>
            <a:ext cx="769275" cy="769278"/>
            <a:chOff x="5722377" y="3632765"/>
            <a:chExt cx="769275" cy="769278"/>
          </a:xfrm>
        </p:grpSpPr>
        <p:sp>
          <p:nvSpPr>
            <p:cNvPr id="19" name="椭圆 18"/>
            <p:cNvSpPr/>
            <p:nvPr/>
          </p:nvSpPr>
          <p:spPr>
            <a:xfrm>
              <a:off x="5722377" y="3632765"/>
              <a:ext cx="769275" cy="769278"/>
            </a:xfrm>
            <a:prstGeom prst="ellipse">
              <a:avLst/>
            </a:prstGeom>
            <a:solidFill>
              <a:srgbClr val="F2B973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5747879" y="3717273"/>
              <a:ext cx="7297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3" name="圓角矩形 32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3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6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6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97197" y="2374494"/>
            <a:ext cx="6489833" cy="2180035"/>
          </a:xfrm>
          <a:prstGeom prst="rect">
            <a:avLst/>
          </a:prstGeom>
          <a:noFill/>
          <a:ln w="63500">
            <a:solidFill>
              <a:srgbClr val="5AB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922463" y="2374494"/>
            <a:ext cx="221227" cy="2182761"/>
          </a:xfrm>
          <a:prstGeom prst="rect">
            <a:avLst/>
          </a:prstGeom>
          <a:solidFill>
            <a:srgbClr val="5AB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 rot="19764056">
            <a:off x="2096300" y="1371843"/>
            <a:ext cx="2026436" cy="1887315"/>
            <a:chOff x="1164" y="687"/>
            <a:chExt cx="3219" cy="2998"/>
          </a:xfrm>
          <a:solidFill>
            <a:srgbClr val="5ABB93"/>
          </a:solidFill>
          <a:effectLst/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1164" y="687"/>
              <a:ext cx="3219" cy="2998"/>
            </a:xfrm>
            <a:custGeom>
              <a:avLst/>
              <a:gdLst>
                <a:gd name="T0" fmla="*/ 96 w 1360"/>
                <a:gd name="T1" fmla="*/ 404 h 1266"/>
                <a:gd name="T2" fmla="*/ 96 w 1360"/>
                <a:gd name="T3" fmla="*/ 527 h 1266"/>
                <a:gd name="T4" fmla="*/ 105 w 1360"/>
                <a:gd name="T5" fmla="*/ 537 h 1266"/>
                <a:gd name="T6" fmla="*/ 123 w 1360"/>
                <a:gd name="T7" fmla="*/ 616 h 1266"/>
                <a:gd name="T8" fmla="*/ 119 w 1360"/>
                <a:gd name="T9" fmla="*/ 629 h 1266"/>
                <a:gd name="T10" fmla="*/ 147 w 1360"/>
                <a:gd name="T11" fmla="*/ 940 h 1266"/>
                <a:gd name="T12" fmla="*/ 169 w 1360"/>
                <a:gd name="T13" fmla="*/ 1194 h 1266"/>
                <a:gd name="T14" fmla="*/ 175 w 1360"/>
                <a:gd name="T15" fmla="*/ 1266 h 1266"/>
                <a:gd name="T16" fmla="*/ 0 w 1360"/>
                <a:gd name="T17" fmla="*/ 1266 h 1266"/>
                <a:gd name="T18" fmla="*/ 6 w 1360"/>
                <a:gd name="T19" fmla="*/ 1197 h 1266"/>
                <a:gd name="T20" fmla="*/ 38 w 1360"/>
                <a:gd name="T21" fmla="*/ 811 h 1266"/>
                <a:gd name="T22" fmla="*/ 54 w 1360"/>
                <a:gd name="T23" fmla="*/ 629 h 1266"/>
                <a:gd name="T24" fmla="*/ 50 w 1360"/>
                <a:gd name="T25" fmla="*/ 613 h 1266"/>
                <a:gd name="T26" fmla="*/ 71 w 1360"/>
                <a:gd name="T27" fmla="*/ 537 h 1266"/>
                <a:gd name="T28" fmla="*/ 79 w 1360"/>
                <a:gd name="T29" fmla="*/ 525 h 1266"/>
                <a:gd name="T30" fmla="*/ 79 w 1360"/>
                <a:gd name="T31" fmla="*/ 407 h 1266"/>
                <a:gd name="T32" fmla="*/ 70 w 1360"/>
                <a:gd name="T33" fmla="*/ 392 h 1266"/>
                <a:gd name="T34" fmla="*/ 31 w 1360"/>
                <a:gd name="T35" fmla="*/ 374 h 1266"/>
                <a:gd name="T36" fmla="*/ 44 w 1360"/>
                <a:gd name="T37" fmla="*/ 366 h 1266"/>
                <a:gd name="T38" fmla="*/ 624 w 1360"/>
                <a:gd name="T39" fmla="*/ 44 h 1266"/>
                <a:gd name="T40" fmla="*/ 692 w 1360"/>
                <a:gd name="T41" fmla="*/ 5 h 1266"/>
                <a:gd name="T42" fmla="*/ 718 w 1360"/>
                <a:gd name="T43" fmla="*/ 5 h 1266"/>
                <a:gd name="T44" fmla="*/ 1255 w 1360"/>
                <a:gd name="T45" fmla="*/ 275 h 1266"/>
                <a:gd name="T46" fmla="*/ 1360 w 1360"/>
                <a:gd name="T47" fmla="*/ 328 h 1266"/>
                <a:gd name="T48" fmla="*/ 1302 w 1360"/>
                <a:gd name="T49" fmla="*/ 360 h 1266"/>
                <a:gd name="T50" fmla="*/ 723 w 1360"/>
                <a:gd name="T51" fmla="*/ 666 h 1266"/>
                <a:gd name="T52" fmla="*/ 688 w 1360"/>
                <a:gd name="T53" fmla="*/ 668 h 1266"/>
                <a:gd name="T54" fmla="*/ 112 w 1360"/>
                <a:gd name="T55" fmla="*/ 411 h 1266"/>
                <a:gd name="T56" fmla="*/ 96 w 1360"/>
                <a:gd name="T57" fmla="*/ 404 h 1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60" h="1266">
                  <a:moveTo>
                    <a:pt x="96" y="404"/>
                  </a:moveTo>
                  <a:cubicBezTo>
                    <a:pt x="96" y="447"/>
                    <a:pt x="96" y="487"/>
                    <a:pt x="96" y="527"/>
                  </a:cubicBezTo>
                  <a:cubicBezTo>
                    <a:pt x="96" y="531"/>
                    <a:pt x="101" y="535"/>
                    <a:pt x="105" y="537"/>
                  </a:cubicBezTo>
                  <a:cubicBezTo>
                    <a:pt x="136" y="555"/>
                    <a:pt x="144" y="585"/>
                    <a:pt x="123" y="616"/>
                  </a:cubicBezTo>
                  <a:cubicBezTo>
                    <a:pt x="121" y="620"/>
                    <a:pt x="119" y="625"/>
                    <a:pt x="119" y="629"/>
                  </a:cubicBezTo>
                  <a:cubicBezTo>
                    <a:pt x="128" y="733"/>
                    <a:pt x="138" y="836"/>
                    <a:pt x="147" y="940"/>
                  </a:cubicBezTo>
                  <a:cubicBezTo>
                    <a:pt x="154" y="1024"/>
                    <a:pt x="162" y="1109"/>
                    <a:pt x="169" y="1194"/>
                  </a:cubicBezTo>
                  <a:cubicBezTo>
                    <a:pt x="171" y="1217"/>
                    <a:pt x="173" y="1239"/>
                    <a:pt x="175" y="1266"/>
                  </a:cubicBezTo>
                  <a:cubicBezTo>
                    <a:pt x="117" y="1266"/>
                    <a:pt x="60" y="1266"/>
                    <a:pt x="0" y="1266"/>
                  </a:cubicBezTo>
                  <a:cubicBezTo>
                    <a:pt x="2" y="1244"/>
                    <a:pt x="4" y="1220"/>
                    <a:pt x="6" y="1197"/>
                  </a:cubicBezTo>
                  <a:cubicBezTo>
                    <a:pt x="16" y="1068"/>
                    <a:pt x="27" y="940"/>
                    <a:pt x="38" y="811"/>
                  </a:cubicBezTo>
                  <a:cubicBezTo>
                    <a:pt x="43" y="750"/>
                    <a:pt x="49" y="690"/>
                    <a:pt x="54" y="629"/>
                  </a:cubicBezTo>
                  <a:cubicBezTo>
                    <a:pt x="54" y="624"/>
                    <a:pt x="52" y="617"/>
                    <a:pt x="50" y="613"/>
                  </a:cubicBezTo>
                  <a:cubicBezTo>
                    <a:pt x="32" y="583"/>
                    <a:pt x="40" y="553"/>
                    <a:pt x="71" y="537"/>
                  </a:cubicBezTo>
                  <a:cubicBezTo>
                    <a:pt x="75" y="535"/>
                    <a:pt x="79" y="529"/>
                    <a:pt x="79" y="525"/>
                  </a:cubicBezTo>
                  <a:cubicBezTo>
                    <a:pt x="79" y="486"/>
                    <a:pt x="80" y="446"/>
                    <a:pt x="79" y="407"/>
                  </a:cubicBezTo>
                  <a:cubicBezTo>
                    <a:pt x="79" y="402"/>
                    <a:pt x="74" y="395"/>
                    <a:pt x="70" y="392"/>
                  </a:cubicBezTo>
                  <a:cubicBezTo>
                    <a:pt x="58" y="386"/>
                    <a:pt x="45" y="381"/>
                    <a:pt x="31" y="374"/>
                  </a:cubicBezTo>
                  <a:cubicBezTo>
                    <a:pt x="36" y="371"/>
                    <a:pt x="40" y="368"/>
                    <a:pt x="44" y="366"/>
                  </a:cubicBezTo>
                  <a:cubicBezTo>
                    <a:pt x="237" y="259"/>
                    <a:pt x="431" y="151"/>
                    <a:pt x="624" y="44"/>
                  </a:cubicBezTo>
                  <a:cubicBezTo>
                    <a:pt x="647" y="31"/>
                    <a:pt x="670" y="19"/>
                    <a:pt x="692" y="5"/>
                  </a:cubicBezTo>
                  <a:cubicBezTo>
                    <a:pt x="702" y="0"/>
                    <a:pt x="709" y="1"/>
                    <a:pt x="718" y="5"/>
                  </a:cubicBezTo>
                  <a:cubicBezTo>
                    <a:pt x="897" y="96"/>
                    <a:pt x="1076" y="185"/>
                    <a:pt x="1255" y="275"/>
                  </a:cubicBezTo>
                  <a:cubicBezTo>
                    <a:pt x="1289" y="293"/>
                    <a:pt x="1324" y="310"/>
                    <a:pt x="1360" y="328"/>
                  </a:cubicBezTo>
                  <a:cubicBezTo>
                    <a:pt x="1339" y="340"/>
                    <a:pt x="1320" y="350"/>
                    <a:pt x="1302" y="360"/>
                  </a:cubicBezTo>
                  <a:cubicBezTo>
                    <a:pt x="1109" y="462"/>
                    <a:pt x="916" y="564"/>
                    <a:pt x="723" y="666"/>
                  </a:cubicBezTo>
                  <a:cubicBezTo>
                    <a:pt x="711" y="672"/>
                    <a:pt x="701" y="674"/>
                    <a:pt x="688" y="668"/>
                  </a:cubicBezTo>
                  <a:cubicBezTo>
                    <a:pt x="496" y="582"/>
                    <a:pt x="304" y="496"/>
                    <a:pt x="112" y="411"/>
                  </a:cubicBezTo>
                  <a:cubicBezTo>
                    <a:pt x="108" y="409"/>
                    <a:pt x="103" y="407"/>
                    <a:pt x="96" y="404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1829" y="1959"/>
              <a:ext cx="2000" cy="947"/>
            </a:xfrm>
            <a:custGeom>
              <a:avLst/>
              <a:gdLst>
                <a:gd name="T0" fmla="*/ 0 w 845"/>
                <a:gd name="T1" fmla="*/ 147 h 400"/>
                <a:gd name="T2" fmla="*/ 78 w 845"/>
                <a:gd name="T3" fmla="*/ 32 h 400"/>
                <a:gd name="T4" fmla="*/ 96 w 845"/>
                <a:gd name="T5" fmla="*/ 28 h 400"/>
                <a:gd name="T6" fmla="*/ 262 w 845"/>
                <a:gd name="T7" fmla="*/ 101 h 400"/>
                <a:gd name="T8" fmla="*/ 417 w 845"/>
                <a:gd name="T9" fmla="*/ 170 h 400"/>
                <a:gd name="T10" fmla="*/ 434 w 845"/>
                <a:gd name="T11" fmla="*/ 167 h 400"/>
                <a:gd name="T12" fmla="*/ 724 w 845"/>
                <a:gd name="T13" fmla="*/ 13 h 400"/>
                <a:gd name="T14" fmla="*/ 749 w 845"/>
                <a:gd name="T15" fmla="*/ 0 h 400"/>
                <a:gd name="T16" fmla="*/ 845 w 845"/>
                <a:gd name="T17" fmla="*/ 143 h 400"/>
                <a:gd name="T18" fmla="*/ 743 w 845"/>
                <a:gd name="T19" fmla="*/ 207 h 400"/>
                <a:gd name="T20" fmla="*/ 448 w 845"/>
                <a:gd name="T21" fmla="*/ 393 h 400"/>
                <a:gd name="T22" fmla="*/ 421 w 845"/>
                <a:gd name="T23" fmla="*/ 394 h 400"/>
                <a:gd name="T24" fmla="*/ 8 w 845"/>
                <a:gd name="T25" fmla="*/ 153 h 400"/>
                <a:gd name="T26" fmla="*/ 0 w 845"/>
                <a:gd name="T27" fmla="*/ 147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5" h="400">
                  <a:moveTo>
                    <a:pt x="0" y="147"/>
                  </a:moveTo>
                  <a:cubicBezTo>
                    <a:pt x="27" y="108"/>
                    <a:pt x="53" y="70"/>
                    <a:pt x="78" y="32"/>
                  </a:cubicBezTo>
                  <a:cubicBezTo>
                    <a:pt x="84" y="24"/>
                    <a:pt x="89" y="25"/>
                    <a:pt x="96" y="28"/>
                  </a:cubicBezTo>
                  <a:cubicBezTo>
                    <a:pt x="151" y="53"/>
                    <a:pt x="206" y="77"/>
                    <a:pt x="262" y="101"/>
                  </a:cubicBezTo>
                  <a:cubicBezTo>
                    <a:pt x="313" y="124"/>
                    <a:pt x="365" y="147"/>
                    <a:pt x="417" y="170"/>
                  </a:cubicBezTo>
                  <a:cubicBezTo>
                    <a:pt x="421" y="172"/>
                    <a:pt x="429" y="170"/>
                    <a:pt x="434" y="167"/>
                  </a:cubicBezTo>
                  <a:cubicBezTo>
                    <a:pt x="531" y="116"/>
                    <a:pt x="627" y="65"/>
                    <a:pt x="724" y="13"/>
                  </a:cubicBezTo>
                  <a:cubicBezTo>
                    <a:pt x="732" y="9"/>
                    <a:pt x="740" y="5"/>
                    <a:pt x="749" y="0"/>
                  </a:cubicBezTo>
                  <a:cubicBezTo>
                    <a:pt x="781" y="48"/>
                    <a:pt x="813" y="95"/>
                    <a:pt x="845" y="143"/>
                  </a:cubicBezTo>
                  <a:cubicBezTo>
                    <a:pt x="811" y="165"/>
                    <a:pt x="777" y="186"/>
                    <a:pt x="743" y="207"/>
                  </a:cubicBezTo>
                  <a:cubicBezTo>
                    <a:pt x="645" y="269"/>
                    <a:pt x="546" y="331"/>
                    <a:pt x="448" y="393"/>
                  </a:cubicBezTo>
                  <a:cubicBezTo>
                    <a:pt x="438" y="399"/>
                    <a:pt x="431" y="400"/>
                    <a:pt x="421" y="394"/>
                  </a:cubicBezTo>
                  <a:cubicBezTo>
                    <a:pt x="284" y="313"/>
                    <a:pt x="146" y="233"/>
                    <a:pt x="8" y="153"/>
                  </a:cubicBezTo>
                  <a:cubicBezTo>
                    <a:pt x="6" y="151"/>
                    <a:pt x="3" y="149"/>
                    <a:pt x="0" y="147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579791" y="3002846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400" dirty="0" smtClean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繁星推薦基本</a:t>
            </a:r>
            <a:r>
              <a:rPr lang="zh-TW" altLang="en-US" sz="5400" dirty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rPr>
              <a:t>規則</a:t>
            </a:r>
            <a:endParaRPr lang="zh-CN" altLang="en-US" sz="5400" dirty="0">
              <a:solidFill>
                <a:schemeClr val="accent5">
                  <a:lumMod val="50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8" name="组合 7"/>
          <p:cNvGrpSpPr/>
          <p:nvPr/>
        </p:nvGrpSpPr>
        <p:grpSpPr>
          <a:xfrm rot="5400000">
            <a:off x="-1825395" y="2343771"/>
            <a:ext cx="2270025" cy="902459"/>
            <a:chOff x="5604327" y="1072832"/>
            <a:chExt cx="3149600" cy="1117600"/>
          </a:xfrm>
        </p:grpSpPr>
        <p:sp>
          <p:nvSpPr>
            <p:cNvPr id="9" name="矩形 8"/>
            <p:cNvSpPr/>
            <p:nvPr/>
          </p:nvSpPr>
          <p:spPr>
            <a:xfrm>
              <a:off x="5604327" y="1072832"/>
              <a:ext cx="787400" cy="1117600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6391727" y="1072832"/>
              <a:ext cx="787400" cy="1117600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7179127" y="1072832"/>
              <a:ext cx="787400" cy="1117600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7966527" y="1072832"/>
              <a:ext cx="787400" cy="1117600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圓角矩形 12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68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200939" y="1233074"/>
            <a:ext cx="7064781" cy="463217"/>
            <a:chOff x="4759494" y="1187625"/>
            <a:chExt cx="6589560" cy="463217"/>
          </a:xfrm>
        </p:grpSpPr>
        <p:sp>
          <p:nvSpPr>
            <p:cNvPr id="8" name="TextBox 6"/>
            <p:cNvSpPr txBox="1"/>
            <p:nvPr/>
          </p:nvSpPr>
          <p:spPr>
            <a:xfrm>
              <a:off x="5407662" y="1188401"/>
              <a:ext cx="5941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大學將所有科系分為八個學</a:t>
              </a:r>
              <a:r>
                <a:rPr lang="zh-TW" altLang="en-US" sz="24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群</a:t>
              </a:r>
              <a:endPara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4759494" y="1187625"/>
              <a:ext cx="463217" cy="463217"/>
            </a:xfrm>
            <a:prstGeom prst="ellipse">
              <a:avLst/>
            </a:prstGeom>
            <a:solidFill>
              <a:srgbClr val="5ABB93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201032" y="2086934"/>
            <a:ext cx="7040935" cy="493322"/>
            <a:chOff x="4759587" y="1973146"/>
            <a:chExt cx="6567318" cy="493322"/>
          </a:xfrm>
        </p:grpSpPr>
        <p:sp>
          <p:nvSpPr>
            <p:cNvPr id="10" name="TextBox 7"/>
            <p:cNvSpPr txBox="1"/>
            <p:nvPr/>
          </p:nvSpPr>
          <p:spPr>
            <a:xfrm>
              <a:off x="5407663" y="2004803"/>
              <a:ext cx="59192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學生申請時僅能挑選</a:t>
              </a:r>
              <a:r>
                <a:rPr lang="zh-TW" altLang="en-US" sz="2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一個大學一個學</a:t>
              </a:r>
              <a:r>
                <a:rPr lang="zh-TW" altLang="en-US" sz="2400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群</a:t>
              </a:r>
              <a:endPara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4759587" y="1973146"/>
              <a:ext cx="464474" cy="463217"/>
            </a:xfrm>
            <a:prstGeom prst="ellipse">
              <a:avLst/>
            </a:prstGeom>
            <a:solidFill>
              <a:srgbClr val="756271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群組 3"/>
          <p:cNvGrpSpPr/>
          <p:nvPr/>
        </p:nvGrpSpPr>
        <p:grpSpPr>
          <a:xfrm>
            <a:off x="201013" y="2940794"/>
            <a:ext cx="7040935" cy="956017"/>
            <a:chOff x="4759587" y="2696718"/>
            <a:chExt cx="6567318" cy="956017"/>
          </a:xfrm>
        </p:grpSpPr>
        <p:sp>
          <p:nvSpPr>
            <p:cNvPr id="17" name="TextBox 10"/>
            <p:cNvSpPr txBox="1"/>
            <p:nvPr/>
          </p:nvSpPr>
          <p:spPr>
            <a:xfrm>
              <a:off x="5407663" y="2744794"/>
              <a:ext cx="5919242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由高中推薦學生給</a:t>
              </a:r>
              <a:r>
                <a:rPr lang="zh-TW" altLang="en-US" sz="24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大學</a:t>
              </a:r>
              <a:endPara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400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</a:t>
              </a:r>
              <a:r>
                <a:rPr lang="zh-TW" altLang="en-US" sz="2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大學一學群至多推薦兩位</a:t>
              </a:r>
              <a:r>
                <a:rPr lang="zh-TW" altLang="en-US" sz="2400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學生</a:t>
              </a:r>
              <a:endPara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4759587" y="2696718"/>
              <a:ext cx="464474" cy="463217"/>
            </a:xfrm>
            <a:prstGeom prst="ellipse">
              <a:avLst/>
            </a:prstGeom>
            <a:solidFill>
              <a:srgbClr val="EF5B43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5" name="Freeform 5"/>
          <p:cNvSpPr>
            <a:spLocks noEditPoints="1"/>
          </p:cNvSpPr>
          <p:nvPr/>
        </p:nvSpPr>
        <p:spPr bwMode="auto">
          <a:xfrm rot="925172">
            <a:off x="10202899" y="45414"/>
            <a:ext cx="1786231" cy="1767813"/>
          </a:xfrm>
          <a:custGeom>
            <a:avLst/>
            <a:gdLst>
              <a:gd name="T0" fmla="*/ 50 w 4280"/>
              <a:gd name="T1" fmla="*/ 3831 h 4280"/>
              <a:gd name="T2" fmla="*/ 59 w 4280"/>
              <a:gd name="T3" fmla="*/ 4021 h 4280"/>
              <a:gd name="T4" fmla="*/ 259 w 4280"/>
              <a:gd name="T5" fmla="*/ 4221 h 4280"/>
              <a:gd name="T6" fmla="*/ 449 w 4280"/>
              <a:gd name="T7" fmla="*/ 4230 h 4280"/>
              <a:gd name="T8" fmla="*/ 1047 w 4280"/>
              <a:gd name="T9" fmla="*/ 3632 h 4280"/>
              <a:gd name="T10" fmla="*/ 1038 w 4280"/>
              <a:gd name="T11" fmla="*/ 3443 h 4280"/>
              <a:gd name="T12" fmla="*/ 837 w 4280"/>
              <a:gd name="T13" fmla="*/ 3242 h 4280"/>
              <a:gd name="T14" fmla="*/ 648 w 4280"/>
              <a:gd name="T15" fmla="*/ 3233 h 4280"/>
              <a:gd name="T16" fmla="*/ 50 w 4280"/>
              <a:gd name="T17" fmla="*/ 3831 h 4280"/>
              <a:gd name="T18" fmla="*/ 2717 w 4280"/>
              <a:gd name="T19" fmla="*/ 3126 h 4280"/>
              <a:gd name="T20" fmla="*/ 3822 w 4280"/>
              <a:gd name="T21" fmla="*/ 2669 h 4280"/>
              <a:gd name="T22" fmla="*/ 4280 w 4280"/>
              <a:gd name="T23" fmla="*/ 1563 h 4280"/>
              <a:gd name="T24" fmla="*/ 3822 w 4280"/>
              <a:gd name="T25" fmla="*/ 458 h 4280"/>
              <a:gd name="T26" fmla="*/ 2717 w 4280"/>
              <a:gd name="T27" fmla="*/ 0 h 4280"/>
              <a:gd name="T28" fmla="*/ 1611 w 4280"/>
              <a:gd name="T29" fmla="*/ 458 h 4280"/>
              <a:gd name="T30" fmla="*/ 1417 w 4280"/>
              <a:gd name="T31" fmla="*/ 2431 h 4280"/>
              <a:gd name="T32" fmla="*/ 1369 w 4280"/>
              <a:gd name="T33" fmla="*/ 2462 h 4280"/>
              <a:gd name="T34" fmla="*/ 1360 w 4280"/>
              <a:gd name="T35" fmla="*/ 2472 h 4280"/>
              <a:gd name="T36" fmla="*/ 1360 w 4280"/>
              <a:gd name="T37" fmla="*/ 2670 h 4280"/>
              <a:gd name="T38" fmla="*/ 1610 w 4280"/>
              <a:gd name="T39" fmla="*/ 2920 h 4280"/>
              <a:gd name="T40" fmla="*/ 1808 w 4280"/>
              <a:gd name="T41" fmla="*/ 2920 h 4280"/>
              <a:gd name="T42" fmla="*/ 1818 w 4280"/>
              <a:gd name="T43" fmla="*/ 2911 h 4280"/>
              <a:gd name="T44" fmla="*/ 1849 w 4280"/>
              <a:gd name="T45" fmla="*/ 2864 h 4280"/>
              <a:gd name="T46" fmla="*/ 2717 w 4280"/>
              <a:gd name="T47" fmla="*/ 3126 h 4280"/>
              <a:gd name="T48" fmla="*/ 2717 w 4280"/>
              <a:gd name="T49" fmla="*/ 291 h 4280"/>
              <a:gd name="T50" fmla="*/ 3617 w 4280"/>
              <a:gd name="T51" fmla="*/ 663 h 4280"/>
              <a:gd name="T52" fmla="*/ 3989 w 4280"/>
              <a:gd name="T53" fmla="*/ 1563 h 4280"/>
              <a:gd name="T54" fmla="*/ 3617 w 4280"/>
              <a:gd name="T55" fmla="*/ 2463 h 4280"/>
              <a:gd name="T56" fmla="*/ 2717 w 4280"/>
              <a:gd name="T57" fmla="*/ 2836 h 4280"/>
              <a:gd name="T58" fmla="*/ 1817 w 4280"/>
              <a:gd name="T59" fmla="*/ 2463 h 4280"/>
              <a:gd name="T60" fmla="*/ 1817 w 4280"/>
              <a:gd name="T61" fmla="*/ 663 h 4280"/>
              <a:gd name="T62" fmla="*/ 2717 w 4280"/>
              <a:gd name="T63" fmla="*/ 291 h 4280"/>
              <a:gd name="T64" fmla="*/ 1036 w 4280"/>
              <a:gd name="T65" fmla="*/ 2894 h 4280"/>
              <a:gd name="T66" fmla="*/ 1036 w 4280"/>
              <a:gd name="T67" fmla="*/ 3244 h 4280"/>
              <a:gd name="T68" fmla="*/ 1386 w 4280"/>
              <a:gd name="T69" fmla="*/ 3244 h 4280"/>
              <a:gd name="T70" fmla="*/ 1386 w 4280"/>
              <a:gd name="T71" fmla="*/ 2894 h 4280"/>
              <a:gd name="T72" fmla="*/ 1036 w 4280"/>
              <a:gd name="T73" fmla="*/ 2894 h 4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280" h="4280">
                <a:moveTo>
                  <a:pt x="50" y="3831"/>
                </a:moveTo>
                <a:cubicBezTo>
                  <a:pt x="0" y="3881"/>
                  <a:pt x="4" y="3966"/>
                  <a:pt x="59" y="4021"/>
                </a:cubicBezTo>
                <a:lnTo>
                  <a:pt x="259" y="4221"/>
                </a:lnTo>
                <a:cubicBezTo>
                  <a:pt x="314" y="4276"/>
                  <a:pt x="399" y="4280"/>
                  <a:pt x="449" y="4230"/>
                </a:cubicBezTo>
                <a:lnTo>
                  <a:pt x="1047" y="3632"/>
                </a:lnTo>
                <a:cubicBezTo>
                  <a:pt x="1096" y="3583"/>
                  <a:pt x="1092" y="3498"/>
                  <a:pt x="1038" y="3443"/>
                </a:cubicBezTo>
                <a:lnTo>
                  <a:pt x="837" y="3242"/>
                </a:lnTo>
                <a:cubicBezTo>
                  <a:pt x="782" y="3188"/>
                  <a:pt x="697" y="3184"/>
                  <a:pt x="648" y="3233"/>
                </a:cubicBezTo>
                <a:lnTo>
                  <a:pt x="50" y="3831"/>
                </a:lnTo>
                <a:close/>
                <a:moveTo>
                  <a:pt x="2717" y="3126"/>
                </a:moveTo>
                <a:cubicBezTo>
                  <a:pt x="3134" y="3126"/>
                  <a:pt x="3527" y="2964"/>
                  <a:pt x="3822" y="2669"/>
                </a:cubicBezTo>
                <a:cubicBezTo>
                  <a:pt x="4117" y="2373"/>
                  <a:pt x="4280" y="1981"/>
                  <a:pt x="4280" y="1563"/>
                </a:cubicBezTo>
                <a:cubicBezTo>
                  <a:pt x="4280" y="1146"/>
                  <a:pt x="4117" y="753"/>
                  <a:pt x="3822" y="458"/>
                </a:cubicBezTo>
                <a:cubicBezTo>
                  <a:pt x="3527" y="163"/>
                  <a:pt x="3134" y="0"/>
                  <a:pt x="2717" y="0"/>
                </a:cubicBezTo>
                <a:cubicBezTo>
                  <a:pt x="2299" y="0"/>
                  <a:pt x="1907" y="163"/>
                  <a:pt x="1611" y="458"/>
                </a:cubicBezTo>
                <a:cubicBezTo>
                  <a:pt x="1076" y="993"/>
                  <a:pt x="1011" y="1824"/>
                  <a:pt x="1417" y="2431"/>
                </a:cubicBezTo>
                <a:cubicBezTo>
                  <a:pt x="1399" y="2438"/>
                  <a:pt x="1383" y="2448"/>
                  <a:pt x="1369" y="2462"/>
                </a:cubicBezTo>
                <a:lnTo>
                  <a:pt x="1360" y="2472"/>
                </a:lnTo>
                <a:cubicBezTo>
                  <a:pt x="1305" y="2526"/>
                  <a:pt x="1305" y="2615"/>
                  <a:pt x="1360" y="2670"/>
                </a:cubicBezTo>
                <a:lnTo>
                  <a:pt x="1610" y="2920"/>
                </a:lnTo>
                <a:cubicBezTo>
                  <a:pt x="1665" y="2975"/>
                  <a:pt x="1754" y="2975"/>
                  <a:pt x="1808" y="2920"/>
                </a:cubicBezTo>
                <a:lnTo>
                  <a:pt x="1818" y="2911"/>
                </a:lnTo>
                <a:cubicBezTo>
                  <a:pt x="1832" y="2897"/>
                  <a:pt x="1842" y="2881"/>
                  <a:pt x="1849" y="2864"/>
                </a:cubicBezTo>
                <a:cubicBezTo>
                  <a:pt x="2104" y="3035"/>
                  <a:pt x="2403" y="3126"/>
                  <a:pt x="2717" y="3126"/>
                </a:cubicBezTo>
                <a:close/>
                <a:moveTo>
                  <a:pt x="2717" y="291"/>
                </a:moveTo>
                <a:cubicBezTo>
                  <a:pt x="3057" y="291"/>
                  <a:pt x="3376" y="423"/>
                  <a:pt x="3617" y="663"/>
                </a:cubicBezTo>
                <a:cubicBezTo>
                  <a:pt x="3857" y="904"/>
                  <a:pt x="3989" y="1223"/>
                  <a:pt x="3989" y="1563"/>
                </a:cubicBezTo>
                <a:cubicBezTo>
                  <a:pt x="3989" y="1903"/>
                  <a:pt x="3857" y="2223"/>
                  <a:pt x="3617" y="2463"/>
                </a:cubicBezTo>
                <a:cubicBezTo>
                  <a:pt x="3376" y="2703"/>
                  <a:pt x="3057" y="2836"/>
                  <a:pt x="2717" y="2836"/>
                </a:cubicBezTo>
                <a:cubicBezTo>
                  <a:pt x="2377" y="2836"/>
                  <a:pt x="2057" y="2703"/>
                  <a:pt x="1817" y="2463"/>
                </a:cubicBezTo>
                <a:cubicBezTo>
                  <a:pt x="1321" y="1967"/>
                  <a:pt x="1321" y="1160"/>
                  <a:pt x="1817" y="663"/>
                </a:cubicBezTo>
                <a:cubicBezTo>
                  <a:pt x="2057" y="423"/>
                  <a:pt x="2377" y="291"/>
                  <a:pt x="2717" y="291"/>
                </a:cubicBezTo>
                <a:close/>
                <a:moveTo>
                  <a:pt x="1036" y="2894"/>
                </a:moveTo>
                <a:cubicBezTo>
                  <a:pt x="940" y="2991"/>
                  <a:pt x="940" y="3147"/>
                  <a:pt x="1036" y="3244"/>
                </a:cubicBezTo>
                <a:cubicBezTo>
                  <a:pt x="1133" y="3340"/>
                  <a:pt x="1289" y="3340"/>
                  <a:pt x="1386" y="3244"/>
                </a:cubicBezTo>
                <a:cubicBezTo>
                  <a:pt x="1482" y="3147"/>
                  <a:pt x="1482" y="2991"/>
                  <a:pt x="1386" y="2894"/>
                </a:cubicBezTo>
                <a:cubicBezTo>
                  <a:pt x="1289" y="2798"/>
                  <a:pt x="1133" y="2798"/>
                  <a:pt x="1036" y="2894"/>
                </a:cubicBezTo>
                <a:close/>
              </a:path>
            </a:pathLst>
          </a:custGeom>
          <a:solidFill>
            <a:srgbClr val="5ABB93"/>
          </a:solidFill>
          <a:ln w="38100" cap="flat">
            <a:solidFill>
              <a:schemeClr val="bg2"/>
            </a:solidFill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Freeform 26"/>
          <p:cNvSpPr>
            <a:spLocks noEditPoints="1"/>
          </p:cNvSpPr>
          <p:nvPr/>
        </p:nvSpPr>
        <p:spPr bwMode="auto">
          <a:xfrm>
            <a:off x="11096014" y="448282"/>
            <a:ext cx="669903" cy="615009"/>
          </a:xfrm>
          <a:custGeom>
            <a:avLst/>
            <a:gdLst>
              <a:gd name="T0" fmla="*/ 373 w 678"/>
              <a:gd name="T1" fmla="*/ 551 h 630"/>
              <a:gd name="T2" fmla="*/ 280 w 678"/>
              <a:gd name="T3" fmla="*/ 593 h 630"/>
              <a:gd name="T4" fmla="*/ 190 w 678"/>
              <a:gd name="T5" fmla="*/ 21 h 630"/>
              <a:gd name="T6" fmla="*/ 210 w 678"/>
              <a:gd name="T7" fmla="*/ 34 h 630"/>
              <a:gd name="T8" fmla="*/ 342 w 678"/>
              <a:gd name="T9" fmla="*/ 1 h 630"/>
              <a:gd name="T10" fmla="*/ 169 w 678"/>
              <a:gd name="T11" fmla="*/ 25 h 630"/>
              <a:gd name="T12" fmla="*/ 207 w 678"/>
              <a:gd name="T13" fmla="*/ 62 h 630"/>
              <a:gd name="T14" fmla="*/ 199 w 678"/>
              <a:gd name="T15" fmla="*/ 340 h 630"/>
              <a:gd name="T16" fmla="*/ 161 w 678"/>
              <a:gd name="T17" fmla="*/ 304 h 630"/>
              <a:gd name="T18" fmla="*/ 169 w 678"/>
              <a:gd name="T19" fmla="*/ 25 h 630"/>
              <a:gd name="T20" fmla="*/ 309 w 678"/>
              <a:gd name="T21" fmla="*/ 120 h 630"/>
              <a:gd name="T22" fmla="*/ 467 w 678"/>
              <a:gd name="T23" fmla="*/ 102 h 630"/>
              <a:gd name="T24" fmla="*/ 291 w 678"/>
              <a:gd name="T25" fmla="*/ 109 h 630"/>
              <a:gd name="T26" fmla="*/ 300 w 678"/>
              <a:gd name="T27" fmla="*/ 133 h 630"/>
              <a:gd name="T28" fmla="*/ 308 w 678"/>
              <a:gd name="T29" fmla="*/ 422 h 630"/>
              <a:gd name="T30" fmla="*/ 270 w 678"/>
              <a:gd name="T31" fmla="*/ 410 h 630"/>
              <a:gd name="T32" fmla="*/ 263 w 678"/>
              <a:gd name="T33" fmla="*/ 122 h 630"/>
              <a:gd name="T34" fmla="*/ 322 w 678"/>
              <a:gd name="T35" fmla="*/ 145 h 630"/>
              <a:gd name="T36" fmla="*/ 511 w 678"/>
              <a:gd name="T37" fmla="*/ 145 h 630"/>
              <a:gd name="T38" fmla="*/ 486 w 678"/>
              <a:gd name="T39" fmla="*/ 406 h 630"/>
              <a:gd name="T40" fmla="*/ 322 w 678"/>
              <a:gd name="T41" fmla="*/ 145 h 630"/>
              <a:gd name="T42" fmla="*/ 481 w 678"/>
              <a:gd name="T43" fmla="*/ 166 h 630"/>
              <a:gd name="T44" fmla="*/ 354 w 678"/>
              <a:gd name="T45" fmla="*/ 240 h 630"/>
              <a:gd name="T46" fmla="*/ 221 w 678"/>
              <a:gd name="T47" fmla="*/ 56 h 630"/>
              <a:gd name="T48" fmla="*/ 410 w 678"/>
              <a:gd name="T49" fmla="*/ 56 h 630"/>
              <a:gd name="T50" fmla="*/ 255 w 678"/>
              <a:gd name="T51" fmla="*/ 83 h 630"/>
              <a:gd name="T52" fmla="*/ 240 w 678"/>
              <a:gd name="T53" fmla="*/ 335 h 630"/>
              <a:gd name="T54" fmla="*/ 221 w 678"/>
              <a:gd name="T55" fmla="*/ 56 h 630"/>
              <a:gd name="T56" fmla="*/ 134 w 678"/>
              <a:gd name="T57" fmla="*/ 188 h 630"/>
              <a:gd name="T58" fmla="*/ 104 w 678"/>
              <a:gd name="T59" fmla="*/ 135 h 630"/>
              <a:gd name="T60" fmla="*/ 54 w 678"/>
              <a:gd name="T61" fmla="*/ 467 h 630"/>
              <a:gd name="T62" fmla="*/ 90 w 678"/>
              <a:gd name="T63" fmla="*/ 515 h 630"/>
              <a:gd name="T64" fmla="*/ 0 w 678"/>
              <a:gd name="T65" fmla="*/ 630 h 630"/>
              <a:gd name="T66" fmla="*/ 678 w 678"/>
              <a:gd name="T67" fmla="*/ 586 h 630"/>
              <a:gd name="T68" fmla="*/ 621 w 678"/>
              <a:gd name="T69" fmla="*/ 467 h 630"/>
              <a:gd name="T70" fmla="*/ 571 w 678"/>
              <a:gd name="T71" fmla="*/ 135 h 630"/>
              <a:gd name="T72" fmla="*/ 541 w 678"/>
              <a:gd name="T73" fmla="*/ 188 h 630"/>
              <a:gd name="T74" fmla="*/ 573 w 678"/>
              <a:gd name="T75" fmla="*/ 474 h 630"/>
              <a:gd name="T76" fmla="*/ 101 w 678"/>
              <a:gd name="T77" fmla="*/ 188 h 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78" h="630">
                <a:moveTo>
                  <a:pt x="301" y="551"/>
                </a:moveTo>
                <a:lnTo>
                  <a:pt x="373" y="551"/>
                </a:lnTo>
                <a:lnTo>
                  <a:pt x="398" y="593"/>
                </a:lnTo>
                <a:lnTo>
                  <a:pt x="280" y="593"/>
                </a:lnTo>
                <a:lnTo>
                  <a:pt x="301" y="551"/>
                </a:lnTo>
                <a:close/>
                <a:moveTo>
                  <a:pt x="190" y="21"/>
                </a:moveTo>
                <a:lnTo>
                  <a:pt x="207" y="32"/>
                </a:lnTo>
                <a:cubicBezTo>
                  <a:pt x="208" y="32"/>
                  <a:pt x="209" y="33"/>
                  <a:pt x="210" y="34"/>
                </a:cubicBezTo>
                <a:lnTo>
                  <a:pt x="366" y="14"/>
                </a:lnTo>
                <a:cubicBezTo>
                  <a:pt x="362" y="5"/>
                  <a:pt x="353" y="0"/>
                  <a:pt x="342" y="1"/>
                </a:cubicBezTo>
                <a:lnTo>
                  <a:pt x="190" y="21"/>
                </a:lnTo>
                <a:close/>
                <a:moveTo>
                  <a:pt x="169" y="25"/>
                </a:moveTo>
                <a:lnTo>
                  <a:pt x="199" y="44"/>
                </a:lnTo>
                <a:cubicBezTo>
                  <a:pt x="203" y="47"/>
                  <a:pt x="207" y="55"/>
                  <a:pt x="207" y="62"/>
                </a:cubicBezTo>
                <a:lnTo>
                  <a:pt x="207" y="333"/>
                </a:lnTo>
                <a:cubicBezTo>
                  <a:pt x="207" y="340"/>
                  <a:pt x="203" y="343"/>
                  <a:pt x="199" y="340"/>
                </a:cubicBezTo>
                <a:lnTo>
                  <a:pt x="169" y="322"/>
                </a:lnTo>
                <a:cubicBezTo>
                  <a:pt x="165" y="319"/>
                  <a:pt x="161" y="311"/>
                  <a:pt x="161" y="304"/>
                </a:cubicBezTo>
                <a:lnTo>
                  <a:pt x="161" y="33"/>
                </a:lnTo>
                <a:cubicBezTo>
                  <a:pt x="161" y="26"/>
                  <a:pt x="165" y="23"/>
                  <a:pt x="169" y="25"/>
                </a:cubicBezTo>
                <a:close/>
                <a:moveTo>
                  <a:pt x="291" y="109"/>
                </a:moveTo>
                <a:lnTo>
                  <a:pt x="309" y="120"/>
                </a:lnTo>
                <a:cubicBezTo>
                  <a:pt x="310" y="121"/>
                  <a:pt x="310" y="122"/>
                  <a:pt x="311" y="122"/>
                </a:cubicBezTo>
                <a:lnTo>
                  <a:pt x="467" y="102"/>
                </a:lnTo>
                <a:cubicBezTo>
                  <a:pt x="464" y="94"/>
                  <a:pt x="454" y="88"/>
                  <a:pt x="443" y="90"/>
                </a:cubicBezTo>
                <a:lnTo>
                  <a:pt x="291" y="109"/>
                </a:lnTo>
                <a:close/>
                <a:moveTo>
                  <a:pt x="270" y="114"/>
                </a:moveTo>
                <a:lnTo>
                  <a:pt x="300" y="133"/>
                </a:lnTo>
                <a:cubicBezTo>
                  <a:pt x="304" y="136"/>
                  <a:pt x="308" y="144"/>
                  <a:pt x="308" y="151"/>
                </a:cubicBezTo>
                <a:lnTo>
                  <a:pt x="308" y="422"/>
                </a:lnTo>
                <a:cubicBezTo>
                  <a:pt x="308" y="428"/>
                  <a:pt x="304" y="432"/>
                  <a:pt x="300" y="429"/>
                </a:cubicBezTo>
                <a:lnTo>
                  <a:pt x="270" y="410"/>
                </a:lnTo>
                <a:cubicBezTo>
                  <a:pt x="266" y="407"/>
                  <a:pt x="263" y="400"/>
                  <a:pt x="263" y="393"/>
                </a:cubicBezTo>
                <a:lnTo>
                  <a:pt x="263" y="122"/>
                </a:lnTo>
                <a:cubicBezTo>
                  <a:pt x="263" y="115"/>
                  <a:pt x="266" y="111"/>
                  <a:pt x="270" y="114"/>
                </a:cubicBezTo>
                <a:close/>
                <a:moveTo>
                  <a:pt x="322" y="145"/>
                </a:moveTo>
                <a:lnTo>
                  <a:pt x="486" y="124"/>
                </a:lnTo>
                <a:cubicBezTo>
                  <a:pt x="500" y="122"/>
                  <a:pt x="511" y="131"/>
                  <a:pt x="511" y="145"/>
                </a:cubicBezTo>
                <a:lnTo>
                  <a:pt x="511" y="378"/>
                </a:lnTo>
                <a:cubicBezTo>
                  <a:pt x="511" y="391"/>
                  <a:pt x="500" y="404"/>
                  <a:pt x="486" y="406"/>
                </a:cubicBezTo>
                <a:lnTo>
                  <a:pt x="322" y="426"/>
                </a:lnTo>
                <a:lnTo>
                  <a:pt x="322" y="145"/>
                </a:lnTo>
                <a:close/>
                <a:moveTo>
                  <a:pt x="354" y="183"/>
                </a:moveTo>
                <a:lnTo>
                  <a:pt x="481" y="166"/>
                </a:lnTo>
                <a:lnTo>
                  <a:pt x="481" y="224"/>
                </a:lnTo>
                <a:lnTo>
                  <a:pt x="354" y="240"/>
                </a:lnTo>
                <a:lnTo>
                  <a:pt x="354" y="183"/>
                </a:lnTo>
                <a:close/>
                <a:moveTo>
                  <a:pt x="221" y="56"/>
                </a:moveTo>
                <a:lnTo>
                  <a:pt x="384" y="35"/>
                </a:lnTo>
                <a:cubicBezTo>
                  <a:pt x="398" y="33"/>
                  <a:pt x="410" y="43"/>
                  <a:pt x="410" y="56"/>
                </a:cubicBezTo>
                <a:lnTo>
                  <a:pt x="410" y="63"/>
                </a:lnTo>
                <a:lnTo>
                  <a:pt x="255" y="83"/>
                </a:lnTo>
                <a:cubicBezTo>
                  <a:pt x="244" y="86"/>
                  <a:pt x="240" y="93"/>
                  <a:pt x="240" y="107"/>
                </a:cubicBezTo>
                <a:lnTo>
                  <a:pt x="240" y="335"/>
                </a:lnTo>
                <a:lnTo>
                  <a:pt x="221" y="338"/>
                </a:lnTo>
                <a:lnTo>
                  <a:pt x="221" y="56"/>
                </a:lnTo>
                <a:close/>
                <a:moveTo>
                  <a:pt x="101" y="188"/>
                </a:moveTo>
                <a:lnTo>
                  <a:pt x="134" y="188"/>
                </a:lnTo>
                <a:lnTo>
                  <a:pt x="134" y="135"/>
                </a:lnTo>
                <a:lnTo>
                  <a:pt x="104" y="135"/>
                </a:lnTo>
                <a:cubicBezTo>
                  <a:pt x="76" y="135"/>
                  <a:pt x="54" y="158"/>
                  <a:pt x="54" y="186"/>
                </a:cubicBezTo>
                <a:lnTo>
                  <a:pt x="54" y="467"/>
                </a:lnTo>
                <a:cubicBezTo>
                  <a:pt x="54" y="490"/>
                  <a:pt x="69" y="509"/>
                  <a:pt x="90" y="515"/>
                </a:cubicBezTo>
                <a:lnTo>
                  <a:pt x="90" y="515"/>
                </a:lnTo>
                <a:lnTo>
                  <a:pt x="0" y="586"/>
                </a:lnTo>
                <a:lnTo>
                  <a:pt x="0" y="630"/>
                </a:lnTo>
                <a:lnTo>
                  <a:pt x="678" y="630"/>
                </a:lnTo>
                <a:lnTo>
                  <a:pt x="678" y="586"/>
                </a:lnTo>
                <a:lnTo>
                  <a:pt x="582" y="516"/>
                </a:lnTo>
                <a:cubicBezTo>
                  <a:pt x="604" y="511"/>
                  <a:pt x="621" y="491"/>
                  <a:pt x="621" y="467"/>
                </a:cubicBezTo>
                <a:lnTo>
                  <a:pt x="621" y="186"/>
                </a:lnTo>
                <a:cubicBezTo>
                  <a:pt x="621" y="158"/>
                  <a:pt x="598" y="135"/>
                  <a:pt x="571" y="135"/>
                </a:cubicBezTo>
                <a:lnTo>
                  <a:pt x="541" y="135"/>
                </a:lnTo>
                <a:lnTo>
                  <a:pt x="541" y="188"/>
                </a:lnTo>
                <a:lnTo>
                  <a:pt x="573" y="188"/>
                </a:lnTo>
                <a:lnTo>
                  <a:pt x="573" y="474"/>
                </a:lnTo>
                <a:lnTo>
                  <a:pt x="101" y="474"/>
                </a:lnTo>
                <a:lnTo>
                  <a:pt x="101" y="188"/>
                </a:lnTo>
                <a:close/>
              </a:path>
            </a:pathLst>
          </a:custGeom>
          <a:solidFill>
            <a:srgbClr val="756271"/>
          </a:solidFill>
          <a:ln>
            <a:noFill/>
          </a:ln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42"/>
          <p:cNvSpPr txBox="1"/>
          <p:nvPr/>
        </p:nvSpPr>
        <p:spPr>
          <a:xfrm>
            <a:off x="1250137" y="251792"/>
            <a:ext cx="3647469" cy="4306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</a:rPr>
              <a:t>繁星推薦基本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9" name="表格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32523"/>
              </p:ext>
            </p:extLst>
          </p:nvPr>
        </p:nvGraphicFramePr>
        <p:xfrm>
          <a:off x="6266972" y="2086934"/>
          <a:ext cx="5732523" cy="3664489"/>
        </p:xfrm>
        <a:graphic>
          <a:graphicData uri="http://schemas.openxmlformats.org/drawingml/2006/table">
            <a:tbl>
              <a:tblPr firstRow="1" bandCol="1">
                <a:tableStyleId>{793D81CF-94F2-401A-BA57-92F5A7B2D0C5}</a:tableStyleId>
              </a:tblPr>
              <a:tblGrid>
                <a:gridCol w="1035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70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39065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kern="1200" dirty="0" smtClean="0"/>
                        <a:t>學群</a:t>
                      </a:r>
                      <a:endParaRPr kumimoji="1" lang="zh-TW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kern="1200" dirty="0" smtClean="0"/>
                        <a:t>所屬學系</a:t>
                      </a:r>
                      <a:endParaRPr kumimoji="1" lang="zh-TW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867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第一類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文、法、商、社會科學、教育、管理等學系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173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第二類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en-US" sz="1800" b="1" dirty="0" smtClean="0">
                          <a:solidFill>
                            <a:srgbClr val="C00000"/>
                          </a:solidFill>
                        </a:rPr>
                        <a:t>理</a:t>
                      </a:r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、工等學系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9123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第三類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醫、生命科學、農等學系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6272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400" dirty="0" smtClean="0"/>
                        <a:t>第四類</a:t>
                      </a:r>
                      <a:endParaRPr lang="zh-TW" altLang="en-US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1400" strike="sngStrike" dirty="0" smtClean="0"/>
                        <a:t>音樂相關學系（學程）</a:t>
                      </a:r>
                      <a:endParaRPr lang="zh-TW" altLang="en-US" sz="1400" b="0" strike="sngStrike" dirty="0"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6272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400" dirty="0" smtClean="0"/>
                        <a:t>第五類</a:t>
                      </a:r>
                      <a:endParaRPr lang="zh-TW" altLang="en-US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zh-TW" sz="1400" strike="sngStrike" dirty="0" smtClean="0"/>
                        <a:t>美術相關學系（學程）</a:t>
                      </a:r>
                      <a:endParaRPr lang="zh-TW" altLang="en-US" sz="1400" b="0" strike="sngStrike" dirty="0"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6272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400" dirty="0" smtClean="0"/>
                        <a:t>第六類</a:t>
                      </a:r>
                      <a:endParaRPr lang="zh-TW" altLang="en-US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1400" strike="sngStrike" dirty="0" smtClean="0"/>
                        <a:t>舞蹈相關學系（學程）</a:t>
                      </a:r>
                      <a:endParaRPr lang="zh-TW" altLang="en-US" sz="1400" b="0" strike="sngStrike" dirty="0"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6272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zh-TW" sz="1400" dirty="0" smtClean="0"/>
                        <a:t>第七類</a:t>
                      </a:r>
                      <a:endParaRPr lang="zh-TW" altLang="en-US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zh-TW" sz="1400" strike="sngStrike" dirty="0" smtClean="0"/>
                        <a:t>體育相關學系（學程）</a:t>
                      </a:r>
                      <a:endParaRPr lang="zh-TW" altLang="en-US" sz="1400" b="0" strike="sngStrike" dirty="0"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81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第</a:t>
                      </a:r>
                      <a:r>
                        <a:rPr kumimoji="1" lang="zh-TW" altLang="en-US" sz="1800" b="1" dirty="0" smtClean="0">
                          <a:solidFill>
                            <a:srgbClr val="C00000"/>
                          </a:solidFill>
                        </a:rPr>
                        <a:t>八</a:t>
                      </a:r>
                      <a:r>
                        <a:rPr kumimoji="1" lang="zh-TW" altLang="zh-TW" sz="1800" b="1" dirty="0" smtClean="0">
                          <a:solidFill>
                            <a:srgbClr val="C00000"/>
                          </a:solidFill>
                        </a:rPr>
                        <a:t>類</a:t>
                      </a:r>
                      <a:endParaRPr lang="zh-TW" altLang="en-US" sz="1800" b="1" dirty="0" smtClean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3" marR="91433" marT="45721" marB="45721" anchor="ctr"/>
                </a:tc>
                <a:tc>
                  <a:txBody>
                    <a:bodyPr/>
                    <a:lstStyle/>
                    <a:p>
                      <a:r>
                        <a:rPr kumimoji="1" lang="zh-TW" altLang="zh-TW" sz="1800" b="1" kern="1200" dirty="0" smtClean="0">
                          <a:solidFill>
                            <a:srgbClr val="C00000"/>
                          </a:solidFill>
                        </a:rPr>
                        <a:t>醫學系</a:t>
                      </a:r>
                      <a:endParaRPr kumimoji="1" lang="zh-TW" altLang="en-US" sz="1800" b="1" kern="1200" dirty="0">
                        <a:solidFill>
                          <a:srgbClr val="C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33" marR="91433" marT="45721" marB="45721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1" name="圓角矩形 30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圓角矩形圖說文字 32"/>
          <p:cNvSpPr/>
          <p:nvPr/>
        </p:nvSpPr>
        <p:spPr>
          <a:xfrm>
            <a:off x="5301884" y="1357203"/>
            <a:ext cx="1369366" cy="576394"/>
          </a:xfrm>
          <a:prstGeom prst="wedgeRoundRectCallout">
            <a:avLst>
              <a:gd name="adj1" fmla="val -26813"/>
              <a:gd name="adj2" fmla="val 8617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重點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524978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200994" y="1051453"/>
            <a:ext cx="7396593" cy="493283"/>
            <a:chOff x="4759587" y="3571745"/>
            <a:chExt cx="6899052" cy="493283"/>
          </a:xfrm>
        </p:grpSpPr>
        <p:sp>
          <p:nvSpPr>
            <p:cNvPr id="19" name="TextBox 12"/>
            <p:cNvSpPr txBox="1"/>
            <p:nvPr/>
          </p:nvSpPr>
          <p:spPr>
            <a:xfrm>
              <a:off x="5407662" y="3603363"/>
              <a:ext cx="62509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同一大學之一、二、三類</a:t>
              </a:r>
              <a:r>
                <a:rPr lang="zh-TW" altLang="en-US" sz="24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學生校內須</a:t>
              </a:r>
              <a:r>
                <a:rPr lang="zh-TW" altLang="en-US" sz="2400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混</a:t>
              </a:r>
              <a:r>
                <a:rPr lang="zh-TW" altLang="en-US" sz="2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合</a:t>
              </a:r>
              <a:r>
                <a:rPr lang="zh-TW" altLang="en-US" sz="2400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排名</a:t>
              </a:r>
              <a:endPara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Oval 13"/>
            <p:cNvSpPr>
              <a:spLocks noChangeArrowheads="1"/>
            </p:cNvSpPr>
            <p:nvPr/>
          </p:nvSpPr>
          <p:spPr bwMode="auto">
            <a:xfrm>
              <a:off x="4759587" y="3571745"/>
              <a:ext cx="464474" cy="463217"/>
            </a:xfrm>
            <a:prstGeom prst="ellipse">
              <a:avLst/>
            </a:prstGeom>
            <a:solidFill>
              <a:srgbClr val="858976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200975" y="1905313"/>
            <a:ext cx="7845027" cy="493283"/>
            <a:chOff x="4759587" y="4464357"/>
            <a:chExt cx="7317322" cy="493283"/>
          </a:xfrm>
        </p:grpSpPr>
        <p:sp>
          <p:nvSpPr>
            <p:cNvPr id="21" name="TextBox 14"/>
            <p:cNvSpPr txBox="1"/>
            <p:nvPr/>
          </p:nvSpPr>
          <p:spPr>
            <a:xfrm>
              <a:off x="5407662" y="4495975"/>
              <a:ext cx="66692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TW" altLang="en-US" sz="24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取得推薦資格後</a:t>
              </a:r>
              <a:r>
                <a:rPr lang="zh-TW" altLang="en-US" sz="24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hlinkClick r:id="rId3"/>
                </a:rPr>
                <a:t>即可填選該大學該學群的多個科系</a:t>
              </a:r>
              <a:endParaRPr lang="en-US" altLang="zh-CN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2" name="Oval 13"/>
            <p:cNvSpPr>
              <a:spLocks noChangeArrowheads="1"/>
            </p:cNvSpPr>
            <p:nvPr/>
          </p:nvSpPr>
          <p:spPr bwMode="auto">
            <a:xfrm>
              <a:off x="4759587" y="4464357"/>
              <a:ext cx="464474" cy="463217"/>
            </a:xfrm>
            <a:prstGeom prst="ellipse">
              <a:avLst/>
            </a:prstGeom>
            <a:solidFill>
              <a:srgbClr val="F2B973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00956" y="2759171"/>
            <a:ext cx="7040935" cy="1324280"/>
            <a:chOff x="4759587" y="5456923"/>
            <a:chExt cx="6567318" cy="1324280"/>
          </a:xfrm>
        </p:grpSpPr>
        <p:sp>
          <p:nvSpPr>
            <p:cNvPr id="23" name="TextBox 16"/>
            <p:cNvSpPr txBox="1"/>
            <p:nvPr/>
          </p:nvSpPr>
          <p:spPr>
            <a:xfrm>
              <a:off x="5407663" y="5488541"/>
              <a:ext cx="5919242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just">
                <a:defRPr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lvl="1" fontAlgn="auto"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defRPr/>
              </a:pPr>
              <a:r>
                <a:rPr lang="zh-TW" altLang="en-US" sz="2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繁星一旦錄取，不論是否放棄，皆無法參加個人申請及科大申請。</a:t>
              </a:r>
              <a:r>
                <a:rPr lang="zh-TW" altLang="en-US" sz="26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務必選填自己想念的科系</a:t>
              </a:r>
              <a:r>
                <a:rPr lang="en-US" altLang="zh-TW" sz="26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!</a:t>
              </a:r>
            </a:p>
          </p:txBody>
        </p:sp>
        <p:sp>
          <p:nvSpPr>
            <p:cNvPr id="24" name="Oval 13"/>
            <p:cNvSpPr>
              <a:spLocks noChangeArrowheads="1"/>
            </p:cNvSpPr>
            <p:nvPr/>
          </p:nvSpPr>
          <p:spPr bwMode="auto">
            <a:xfrm>
              <a:off x="4759587" y="5456923"/>
              <a:ext cx="464474" cy="463217"/>
            </a:xfrm>
            <a:prstGeom prst="ellipse">
              <a:avLst/>
            </a:prstGeom>
            <a:solidFill>
              <a:srgbClr val="5ABB93"/>
            </a:solidFill>
            <a:ln w="1905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392" tIns="45696" rIns="91392" bIns="45696" numCol="1" anchor="t" anchorCtr="0" compatLnSpc="1"/>
            <a:lstStyle/>
            <a:p>
              <a:pPr algn="ctr"/>
              <a:r>
                <a:rPr lang="en-US" altLang="zh-CN" sz="1799" dirty="0">
                  <a:solidFill>
                    <a:srgbClr val="F8F8F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</a:t>
              </a:r>
              <a:endParaRPr lang="zh-CN" altLang="en-US" sz="1799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5" name="Freeform 5"/>
          <p:cNvSpPr>
            <a:spLocks noEditPoints="1"/>
          </p:cNvSpPr>
          <p:nvPr/>
        </p:nvSpPr>
        <p:spPr bwMode="auto">
          <a:xfrm rot="925172">
            <a:off x="10202899" y="45414"/>
            <a:ext cx="1786231" cy="1767813"/>
          </a:xfrm>
          <a:custGeom>
            <a:avLst/>
            <a:gdLst>
              <a:gd name="T0" fmla="*/ 50 w 4280"/>
              <a:gd name="T1" fmla="*/ 3831 h 4280"/>
              <a:gd name="T2" fmla="*/ 59 w 4280"/>
              <a:gd name="T3" fmla="*/ 4021 h 4280"/>
              <a:gd name="T4" fmla="*/ 259 w 4280"/>
              <a:gd name="T5" fmla="*/ 4221 h 4280"/>
              <a:gd name="T6" fmla="*/ 449 w 4280"/>
              <a:gd name="T7" fmla="*/ 4230 h 4280"/>
              <a:gd name="T8" fmla="*/ 1047 w 4280"/>
              <a:gd name="T9" fmla="*/ 3632 h 4280"/>
              <a:gd name="T10" fmla="*/ 1038 w 4280"/>
              <a:gd name="T11" fmla="*/ 3443 h 4280"/>
              <a:gd name="T12" fmla="*/ 837 w 4280"/>
              <a:gd name="T13" fmla="*/ 3242 h 4280"/>
              <a:gd name="T14" fmla="*/ 648 w 4280"/>
              <a:gd name="T15" fmla="*/ 3233 h 4280"/>
              <a:gd name="T16" fmla="*/ 50 w 4280"/>
              <a:gd name="T17" fmla="*/ 3831 h 4280"/>
              <a:gd name="T18" fmla="*/ 2717 w 4280"/>
              <a:gd name="T19" fmla="*/ 3126 h 4280"/>
              <a:gd name="T20" fmla="*/ 3822 w 4280"/>
              <a:gd name="T21" fmla="*/ 2669 h 4280"/>
              <a:gd name="T22" fmla="*/ 4280 w 4280"/>
              <a:gd name="T23" fmla="*/ 1563 h 4280"/>
              <a:gd name="T24" fmla="*/ 3822 w 4280"/>
              <a:gd name="T25" fmla="*/ 458 h 4280"/>
              <a:gd name="T26" fmla="*/ 2717 w 4280"/>
              <a:gd name="T27" fmla="*/ 0 h 4280"/>
              <a:gd name="T28" fmla="*/ 1611 w 4280"/>
              <a:gd name="T29" fmla="*/ 458 h 4280"/>
              <a:gd name="T30" fmla="*/ 1417 w 4280"/>
              <a:gd name="T31" fmla="*/ 2431 h 4280"/>
              <a:gd name="T32" fmla="*/ 1369 w 4280"/>
              <a:gd name="T33" fmla="*/ 2462 h 4280"/>
              <a:gd name="T34" fmla="*/ 1360 w 4280"/>
              <a:gd name="T35" fmla="*/ 2472 h 4280"/>
              <a:gd name="T36" fmla="*/ 1360 w 4280"/>
              <a:gd name="T37" fmla="*/ 2670 h 4280"/>
              <a:gd name="T38" fmla="*/ 1610 w 4280"/>
              <a:gd name="T39" fmla="*/ 2920 h 4280"/>
              <a:gd name="T40" fmla="*/ 1808 w 4280"/>
              <a:gd name="T41" fmla="*/ 2920 h 4280"/>
              <a:gd name="T42" fmla="*/ 1818 w 4280"/>
              <a:gd name="T43" fmla="*/ 2911 h 4280"/>
              <a:gd name="T44" fmla="*/ 1849 w 4280"/>
              <a:gd name="T45" fmla="*/ 2864 h 4280"/>
              <a:gd name="T46" fmla="*/ 2717 w 4280"/>
              <a:gd name="T47" fmla="*/ 3126 h 4280"/>
              <a:gd name="T48" fmla="*/ 2717 w 4280"/>
              <a:gd name="T49" fmla="*/ 291 h 4280"/>
              <a:gd name="T50" fmla="*/ 3617 w 4280"/>
              <a:gd name="T51" fmla="*/ 663 h 4280"/>
              <a:gd name="T52" fmla="*/ 3989 w 4280"/>
              <a:gd name="T53" fmla="*/ 1563 h 4280"/>
              <a:gd name="T54" fmla="*/ 3617 w 4280"/>
              <a:gd name="T55" fmla="*/ 2463 h 4280"/>
              <a:gd name="T56" fmla="*/ 2717 w 4280"/>
              <a:gd name="T57" fmla="*/ 2836 h 4280"/>
              <a:gd name="T58" fmla="*/ 1817 w 4280"/>
              <a:gd name="T59" fmla="*/ 2463 h 4280"/>
              <a:gd name="T60" fmla="*/ 1817 w 4280"/>
              <a:gd name="T61" fmla="*/ 663 h 4280"/>
              <a:gd name="T62" fmla="*/ 2717 w 4280"/>
              <a:gd name="T63" fmla="*/ 291 h 4280"/>
              <a:gd name="T64" fmla="*/ 1036 w 4280"/>
              <a:gd name="T65" fmla="*/ 2894 h 4280"/>
              <a:gd name="T66" fmla="*/ 1036 w 4280"/>
              <a:gd name="T67" fmla="*/ 3244 h 4280"/>
              <a:gd name="T68" fmla="*/ 1386 w 4280"/>
              <a:gd name="T69" fmla="*/ 3244 h 4280"/>
              <a:gd name="T70" fmla="*/ 1386 w 4280"/>
              <a:gd name="T71" fmla="*/ 2894 h 4280"/>
              <a:gd name="T72" fmla="*/ 1036 w 4280"/>
              <a:gd name="T73" fmla="*/ 2894 h 4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280" h="4280">
                <a:moveTo>
                  <a:pt x="50" y="3831"/>
                </a:moveTo>
                <a:cubicBezTo>
                  <a:pt x="0" y="3881"/>
                  <a:pt x="4" y="3966"/>
                  <a:pt x="59" y="4021"/>
                </a:cubicBezTo>
                <a:lnTo>
                  <a:pt x="259" y="4221"/>
                </a:lnTo>
                <a:cubicBezTo>
                  <a:pt x="314" y="4276"/>
                  <a:pt x="399" y="4280"/>
                  <a:pt x="449" y="4230"/>
                </a:cubicBezTo>
                <a:lnTo>
                  <a:pt x="1047" y="3632"/>
                </a:lnTo>
                <a:cubicBezTo>
                  <a:pt x="1096" y="3583"/>
                  <a:pt x="1092" y="3498"/>
                  <a:pt x="1038" y="3443"/>
                </a:cubicBezTo>
                <a:lnTo>
                  <a:pt x="837" y="3242"/>
                </a:lnTo>
                <a:cubicBezTo>
                  <a:pt x="782" y="3188"/>
                  <a:pt x="697" y="3184"/>
                  <a:pt x="648" y="3233"/>
                </a:cubicBezTo>
                <a:lnTo>
                  <a:pt x="50" y="3831"/>
                </a:lnTo>
                <a:close/>
                <a:moveTo>
                  <a:pt x="2717" y="3126"/>
                </a:moveTo>
                <a:cubicBezTo>
                  <a:pt x="3134" y="3126"/>
                  <a:pt x="3527" y="2964"/>
                  <a:pt x="3822" y="2669"/>
                </a:cubicBezTo>
                <a:cubicBezTo>
                  <a:pt x="4117" y="2373"/>
                  <a:pt x="4280" y="1981"/>
                  <a:pt x="4280" y="1563"/>
                </a:cubicBezTo>
                <a:cubicBezTo>
                  <a:pt x="4280" y="1146"/>
                  <a:pt x="4117" y="753"/>
                  <a:pt x="3822" y="458"/>
                </a:cubicBezTo>
                <a:cubicBezTo>
                  <a:pt x="3527" y="163"/>
                  <a:pt x="3134" y="0"/>
                  <a:pt x="2717" y="0"/>
                </a:cubicBezTo>
                <a:cubicBezTo>
                  <a:pt x="2299" y="0"/>
                  <a:pt x="1907" y="163"/>
                  <a:pt x="1611" y="458"/>
                </a:cubicBezTo>
                <a:cubicBezTo>
                  <a:pt x="1076" y="993"/>
                  <a:pt x="1011" y="1824"/>
                  <a:pt x="1417" y="2431"/>
                </a:cubicBezTo>
                <a:cubicBezTo>
                  <a:pt x="1399" y="2438"/>
                  <a:pt x="1383" y="2448"/>
                  <a:pt x="1369" y="2462"/>
                </a:cubicBezTo>
                <a:lnTo>
                  <a:pt x="1360" y="2472"/>
                </a:lnTo>
                <a:cubicBezTo>
                  <a:pt x="1305" y="2526"/>
                  <a:pt x="1305" y="2615"/>
                  <a:pt x="1360" y="2670"/>
                </a:cubicBezTo>
                <a:lnTo>
                  <a:pt x="1610" y="2920"/>
                </a:lnTo>
                <a:cubicBezTo>
                  <a:pt x="1665" y="2975"/>
                  <a:pt x="1754" y="2975"/>
                  <a:pt x="1808" y="2920"/>
                </a:cubicBezTo>
                <a:lnTo>
                  <a:pt x="1818" y="2911"/>
                </a:lnTo>
                <a:cubicBezTo>
                  <a:pt x="1832" y="2897"/>
                  <a:pt x="1842" y="2881"/>
                  <a:pt x="1849" y="2864"/>
                </a:cubicBezTo>
                <a:cubicBezTo>
                  <a:pt x="2104" y="3035"/>
                  <a:pt x="2403" y="3126"/>
                  <a:pt x="2717" y="3126"/>
                </a:cubicBezTo>
                <a:close/>
                <a:moveTo>
                  <a:pt x="2717" y="291"/>
                </a:moveTo>
                <a:cubicBezTo>
                  <a:pt x="3057" y="291"/>
                  <a:pt x="3376" y="423"/>
                  <a:pt x="3617" y="663"/>
                </a:cubicBezTo>
                <a:cubicBezTo>
                  <a:pt x="3857" y="904"/>
                  <a:pt x="3989" y="1223"/>
                  <a:pt x="3989" y="1563"/>
                </a:cubicBezTo>
                <a:cubicBezTo>
                  <a:pt x="3989" y="1903"/>
                  <a:pt x="3857" y="2223"/>
                  <a:pt x="3617" y="2463"/>
                </a:cubicBezTo>
                <a:cubicBezTo>
                  <a:pt x="3376" y="2703"/>
                  <a:pt x="3057" y="2836"/>
                  <a:pt x="2717" y="2836"/>
                </a:cubicBezTo>
                <a:cubicBezTo>
                  <a:pt x="2377" y="2836"/>
                  <a:pt x="2057" y="2703"/>
                  <a:pt x="1817" y="2463"/>
                </a:cubicBezTo>
                <a:cubicBezTo>
                  <a:pt x="1321" y="1967"/>
                  <a:pt x="1321" y="1160"/>
                  <a:pt x="1817" y="663"/>
                </a:cubicBezTo>
                <a:cubicBezTo>
                  <a:pt x="2057" y="423"/>
                  <a:pt x="2377" y="291"/>
                  <a:pt x="2717" y="291"/>
                </a:cubicBezTo>
                <a:close/>
                <a:moveTo>
                  <a:pt x="1036" y="2894"/>
                </a:moveTo>
                <a:cubicBezTo>
                  <a:pt x="940" y="2991"/>
                  <a:pt x="940" y="3147"/>
                  <a:pt x="1036" y="3244"/>
                </a:cubicBezTo>
                <a:cubicBezTo>
                  <a:pt x="1133" y="3340"/>
                  <a:pt x="1289" y="3340"/>
                  <a:pt x="1386" y="3244"/>
                </a:cubicBezTo>
                <a:cubicBezTo>
                  <a:pt x="1482" y="3147"/>
                  <a:pt x="1482" y="2991"/>
                  <a:pt x="1386" y="2894"/>
                </a:cubicBezTo>
                <a:cubicBezTo>
                  <a:pt x="1289" y="2798"/>
                  <a:pt x="1133" y="2798"/>
                  <a:pt x="1036" y="2894"/>
                </a:cubicBezTo>
                <a:close/>
              </a:path>
            </a:pathLst>
          </a:custGeom>
          <a:solidFill>
            <a:srgbClr val="5ABB93"/>
          </a:solidFill>
          <a:ln w="38100" cap="flat">
            <a:solidFill>
              <a:schemeClr val="bg2"/>
            </a:solidFill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Freeform 26"/>
          <p:cNvSpPr>
            <a:spLocks noEditPoints="1"/>
          </p:cNvSpPr>
          <p:nvPr/>
        </p:nvSpPr>
        <p:spPr bwMode="auto">
          <a:xfrm>
            <a:off x="11096014" y="448282"/>
            <a:ext cx="669903" cy="615009"/>
          </a:xfrm>
          <a:custGeom>
            <a:avLst/>
            <a:gdLst>
              <a:gd name="T0" fmla="*/ 373 w 678"/>
              <a:gd name="T1" fmla="*/ 551 h 630"/>
              <a:gd name="T2" fmla="*/ 280 w 678"/>
              <a:gd name="T3" fmla="*/ 593 h 630"/>
              <a:gd name="T4" fmla="*/ 190 w 678"/>
              <a:gd name="T5" fmla="*/ 21 h 630"/>
              <a:gd name="T6" fmla="*/ 210 w 678"/>
              <a:gd name="T7" fmla="*/ 34 h 630"/>
              <a:gd name="T8" fmla="*/ 342 w 678"/>
              <a:gd name="T9" fmla="*/ 1 h 630"/>
              <a:gd name="T10" fmla="*/ 169 w 678"/>
              <a:gd name="T11" fmla="*/ 25 h 630"/>
              <a:gd name="T12" fmla="*/ 207 w 678"/>
              <a:gd name="T13" fmla="*/ 62 h 630"/>
              <a:gd name="T14" fmla="*/ 199 w 678"/>
              <a:gd name="T15" fmla="*/ 340 h 630"/>
              <a:gd name="T16" fmla="*/ 161 w 678"/>
              <a:gd name="T17" fmla="*/ 304 h 630"/>
              <a:gd name="T18" fmla="*/ 169 w 678"/>
              <a:gd name="T19" fmla="*/ 25 h 630"/>
              <a:gd name="T20" fmla="*/ 309 w 678"/>
              <a:gd name="T21" fmla="*/ 120 h 630"/>
              <a:gd name="T22" fmla="*/ 467 w 678"/>
              <a:gd name="T23" fmla="*/ 102 h 630"/>
              <a:gd name="T24" fmla="*/ 291 w 678"/>
              <a:gd name="T25" fmla="*/ 109 h 630"/>
              <a:gd name="T26" fmla="*/ 300 w 678"/>
              <a:gd name="T27" fmla="*/ 133 h 630"/>
              <a:gd name="T28" fmla="*/ 308 w 678"/>
              <a:gd name="T29" fmla="*/ 422 h 630"/>
              <a:gd name="T30" fmla="*/ 270 w 678"/>
              <a:gd name="T31" fmla="*/ 410 h 630"/>
              <a:gd name="T32" fmla="*/ 263 w 678"/>
              <a:gd name="T33" fmla="*/ 122 h 630"/>
              <a:gd name="T34" fmla="*/ 322 w 678"/>
              <a:gd name="T35" fmla="*/ 145 h 630"/>
              <a:gd name="T36" fmla="*/ 511 w 678"/>
              <a:gd name="T37" fmla="*/ 145 h 630"/>
              <a:gd name="T38" fmla="*/ 486 w 678"/>
              <a:gd name="T39" fmla="*/ 406 h 630"/>
              <a:gd name="T40" fmla="*/ 322 w 678"/>
              <a:gd name="T41" fmla="*/ 145 h 630"/>
              <a:gd name="T42" fmla="*/ 481 w 678"/>
              <a:gd name="T43" fmla="*/ 166 h 630"/>
              <a:gd name="T44" fmla="*/ 354 w 678"/>
              <a:gd name="T45" fmla="*/ 240 h 630"/>
              <a:gd name="T46" fmla="*/ 221 w 678"/>
              <a:gd name="T47" fmla="*/ 56 h 630"/>
              <a:gd name="T48" fmla="*/ 410 w 678"/>
              <a:gd name="T49" fmla="*/ 56 h 630"/>
              <a:gd name="T50" fmla="*/ 255 w 678"/>
              <a:gd name="T51" fmla="*/ 83 h 630"/>
              <a:gd name="T52" fmla="*/ 240 w 678"/>
              <a:gd name="T53" fmla="*/ 335 h 630"/>
              <a:gd name="T54" fmla="*/ 221 w 678"/>
              <a:gd name="T55" fmla="*/ 56 h 630"/>
              <a:gd name="T56" fmla="*/ 134 w 678"/>
              <a:gd name="T57" fmla="*/ 188 h 630"/>
              <a:gd name="T58" fmla="*/ 104 w 678"/>
              <a:gd name="T59" fmla="*/ 135 h 630"/>
              <a:gd name="T60" fmla="*/ 54 w 678"/>
              <a:gd name="T61" fmla="*/ 467 h 630"/>
              <a:gd name="T62" fmla="*/ 90 w 678"/>
              <a:gd name="T63" fmla="*/ 515 h 630"/>
              <a:gd name="T64" fmla="*/ 0 w 678"/>
              <a:gd name="T65" fmla="*/ 630 h 630"/>
              <a:gd name="T66" fmla="*/ 678 w 678"/>
              <a:gd name="T67" fmla="*/ 586 h 630"/>
              <a:gd name="T68" fmla="*/ 621 w 678"/>
              <a:gd name="T69" fmla="*/ 467 h 630"/>
              <a:gd name="T70" fmla="*/ 571 w 678"/>
              <a:gd name="T71" fmla="*/ 135 h 630"/>
              <a:gd name="T72" fmla="*/ 541 w 678"/>
              <a:gd name="T73" fmla="*/ 188 h 630"/>
              <a:gd name="T74" fmla="*/ 573 w 678"/>
              <a:gd name="T75" fmla="*/ 474 h 630"/>
              <a:gd name="T76" fmla="*/ 101 w 678"/>
              <a:gd name="T77" fmla="*/ 188 h 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78" h="630">
                <a:moveTo>
                  <a:pt x="301" y="551"/>
                </a:moveTo>
                <a:lnTo>
                  <a:pt x="373" y="551"/>
                </a:lnTo>
                <a:lnTo>
                  <a:pt x="398" y="593"/>
                </a:lnTo>
                <a:lnTo>
                  <a:pt x="280" y="593"/>
                </a:lnTo>
                <a:lnTo>
                  <a:pt x="301" y="551"/>
                </a:lnTo>
                <a:close/>
                <a:moveTo>
                  <a:pt x="190" y="21"/>
                </a:moveTo>
                <a:lnTo>
                  <a:pt x="207" y="32"/>
                </a:lnTo>
                <a:cubicBezTo>
                  <a:pt x="208" y="32"/>
                  <a:pt x="209" y="33"/>
                  <a:pt x="210" y="34"/>
                </a:cubicBezTo>
                <a:lnTo>
                  <a:pt x="366" y="14"/>
                </a:lnTo>
                <a:cubicBezTo>
                  <a:pt x="362" y="5"/>
                  <a:pt x="353" y="0"/>
                  <a:pt x="342" y="1"/>
                </a:cubicBezTo>
                <a:lnTo>
                  <a:pt x="190" y="21"/>
                </a:lnTo>
                <a:close/>
                <a:moveTo>
                  <a:pt x="169" y="25"/>
                </a:moveTo>
                <a:lnTo>
                  <a:pt x="199" y="44"/>
                </a:lnTo>
                <a:cubicBezTo>
                  <a:pt x="203" y="47"/>
                  <a:pt x="207" y="55"/>
                  <a:pt x="207" y="62"/>
                </a:cubicBezTo>
                <a:lnTo>
                  <a:pt x="207" y="333"/>
                </a:lnTo>
                <a:cubicBezTo>
                  <a:pt x="207" y="340"/>
                  <a:pt x="203" y="343"/>
                  <a:pt x="199" y="340"/>
                </a:cubicBezTo>
                <a:lnTo>
                  <a:pt x="169" y="322"/>
                </a:lnTo>
                <a:cubicBezTo>
                  <a:pt x="165" y="319"/>
                  <a:pt x="161" y="311"/>
                  <a:pt x="161" y="304"/>
                </a:cubicBezTo>
                <a:lnTo>
                  <a:pt x="161" y="33"/>
                </a:lnTo>
                <a:cubicBezTo>
                  <a:pt x="161" y="26"/>
                  <a:pt x="165" y="23"/>
                  <a:pt x="169" y="25"/>
                </a:cubicBezTo>
                <a:close/>
                <a:moveTo>
                  <a:pt x="291" y="109"/>
                </a:moveTo>
                <a:lnTo>
                  <a:pt x="309" y="120"/>
                </a:lnTo>
                <a:cubicBezTo>
                  <a:pt x="310" y="121"/>
                  <a:pt x="310" y="122"/>
                  <a:pt x="311" y="122"/>
                </a:cubicBezTo>
                <a:lnTo>
                  <a:pt x="467" y="102"/>
                </a:lnTo>
                <a:cubicBezTo>
                  <a:pt x="464" y="94"/>
                  <a:pt x="454" y="88"/>
                  <a:pt x="443" y="90"/>
                </a:cubicBezTo>
                <a:lnTo>
                  <a:pt x="291" y="109"/>
                </a:lnTo>
                <a:close/>
                <a:moveTo>
                  <a:pt x="270" y="114"/>
                </a:moveTo>
                <a:lnTo>
                  <a:pt x="300" y="133"/>
                </a:lnTo>
                <a:cubicBezTo>
                  <a:pt x="304" y="136"/>
                  <a:pt x="308" y="144"/>
                  <a:pt x="308" y="151"/>
                </a:cubicBezTo>
                <a:lnTo>
                  <a:pt x="308" y="422"/>
                </a:lnTo>
                <a:cubicBezTo>
                  <a:pt x="308" y="428"/>
                  <a:pt x="304" y="432"/>
                  <a:pt x="300" y="429"/>
                </a:cubicBezTo>
                <a:lnTo>
                  <a:pt x="270" y="410"/>
                </a:lnTo>
                <a:cubicBezTo>
                  <a:pt x="266" y="407"/>
                  <a:pt x="263" y="400"/>
                  <a:pt x="263" y="393"/>
                </a:cubicBezTo>
                <a:lnTo>
                  <a:pt x="263" y="122"/>
                </a:lnTo>
                <a:cubicBezTo>
                  <a:pt x="263" y="115"/>
                  <a:pt x="266" y="111"/>
                  <a:pt x="270" y="114"/>
                </a:cubicBezTo>
                <a:close/>
                <a:moveTo>
                  <a:pt x="322" y="145"/>
                </a:moveTo>
                <a:lnTo>
                  <a:pt x="486" y="124"/>
                </a:lnTo>
                <a:cubicBezTo>
                  <a:pt x="500" y="122"/>
                  <a:pt x="511" y="131"/>
                  <a:pt x="511" y="145"/>
                </a:cubicBezTo>
                <a:lnTo>
                  <a:pt x="511" y="378"/>
                </a:lnTo>
                <a:cubicBezTo>
                  <a:pt x="511" y="391"/>
                  <a:pt x="500" y="404"/>
                  <a:pt x="486" y="406"/>
                </a:cubicBezTo>
                <a:lnTo>
                  <a:pt x="322" y="426"/>
                </a:lnTo>
                <a:lnTo>
                  <a:pt x="322" y="145"/>
                </a:lnTo>
                <a:close/>
                <a:moveTo>
                  <a:pt x="354" y="183"/>
                </a:moveTo>
                <a:lnTo>
                  <a:pt x="481" y="166"/>
                </a:lnTo>
                <a:lnTo>
                  <a:pt x="481" y="224"/>
                </a:lnTo>
                <a:lnTo>
                  <a:pt x="354" y="240"/>
                </a:lnTo>
                <a:lnTo>
                  <a:pt x="354" y="183"/>
                </a:lnTo>
                <a:close/>
                <a:moveTo>
                  <a:pt x="221" y="56"/>
                </a:moveTo>
                <a:lnTo>
                  <a:pt x="384" y="35"/>
                </a:lnTo>
                <a:cubicBezTo>
                  <a:pt x="398" y="33"/>
                  <a:pt x="410" y="43"/>
                  <a:pt x="410" y="56"/>
                </a:cubicBezTo>
                <a:lnTo>
                  <a:pt x="410" y="63"/>
                </a:lnTo>
                <a:lnTo>
                  <a:pt x="255" y="83"/>
                </a:lnTo>
                <a:cubicBezTo>
                  <a:pt x="244" y="86"/>
                  <a:pt x="240" y="93"/>
                  <a:pt x="240" y="107"/>
                </a:cubicBezTo>
                <a:lnTo>
                  <a:pt x="240" y="335"/>
                </a:lnTo>
                <a:lnTo>
                  <a:pt x="221" y="338"/>
                </a:lnTo>
                <a:lnTo>
                  <a:pt x="221" y="56"/>
                </a:lnTo>
                <a:close/>
                <a:moveTo>
                  <a:pt x="101" y="188"/>
                </a:moveTo>
                <a:lnTo>
                  <a:pt x="134" y="188"/>
                </a:lnTo>
                <a:lnTo>
                  <a:pt x="134" y="135"/>
                </a:lnTo>
                <a:lnTo>
                  <a:pt x="104" y="135"/>
                </a:lnTo>
                <a:cubicBezTo>
                  <a:pt x="76" y="135"/>
                  <a:pt x="54" y="158"/>
                  <a:pt x="54" y="186"/>
                </a:cubicBezTo>
                <a:lnTo>
                  <a:pt x="54" y="467"/>
                </a:lnTo>
                <a:cubicBezTo>
                  <a:pt x="54" y="490"/>
                  <a:pt x="69" y="509"/>
                  <a:pt x="90" y="515"/>
                </a:cubicBezTo>
                <a:lnTo>
                  <a:pt x="90" y="515"/>
                </a:lnTo>
                <a:lnTo>
                  <a:pt x="0" y="586"/>
                </a:lnTo>
                <a:lnTo>
                  <a:pt x="0" y="630"/>
                </a:lnTo>
                <a:lnTo>
                  <a:pt x="678" y="630"/>
                </a:lnTo>
                <a:lnTo>
                  <a:pt x="678" y="586"/>
                </a:lnTo>
                <a:lnTo>
                  <a:pt x="582" y="516"/>
                </a:lnTo>
                <a:cubicBezTo>
                  <a:pt x="604" y="511"/>
                  <a:pt x="621" y="491"/>
                  <a:pt x="621" y="467"/>
                </a:cubicBezTo>
                <a:lnTo>
                  <a:pt x="621" y="186"/>
                </a:lnTo>
                <a:cubicBezTo>
                  <a:pt x="621" y="158"/>
                  <a:pt x="598" y="135"/>
                  <a:pt x="571" y="135"/>
                </a:cubicBezTo>
                <a:lnTo>
                  <a:pt x="541" y="135"/>
                </a:lnTo>
                <a:lnTo>
                  <a:pt x="541" y="188"/>
                </a:lnTo>
                <a:lnTo>
                  <a:pt x="573" y="188"/>
                </a:lnTo>
                <a:lnTo>
                  <a:pt x="573" y="474"/>
                </a:lnTo>
                <a:lnTo>
                  <a:pt x="101" y="474"/>
                </a:lnTo>
                <a:lnTo>
                  <a:pt x="101" y="188"/>
                </a:lnTo>
                <a:close/>
              </a:path>
            </a:pathLst>
          </a:custGeom>
          <a:solidFill>
            <a:srgbClr val="756271"/>
          </a:solidFill>
          <a:ln>
            <a:noFill/>
          </a:ln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42"/>
          <p:cNvSpPr txBox="1"/>
          <p:nvPr/>
        </p:nvSpPr>
        <p:spPr>
          <a:xfrm>
            <a:off x="1250137" y="251792"/>
            <a:ext cx="3647469" cy="4306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</a:rPr>
              <a:t>繁星推薦基本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</a:rPr>
              <a:t>B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0" name="表格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090458"/>
              </p:ext>
            </p:extLst>
          </p:nvPr>
        </p:nvGraphicFramePr>
        <p:xfrm>
          <a:off x="6405654" y="3737739"/>
          <a:ext cx="5588544" cy="2016225"/>
        </p:xfrm>
        <a:graphic>
          <a:graphicData uri="http://schemas.openxmlformats.org/drawingml/2006/table">
            <a:tbl>
              <a:tblPr firstRow="1" bandCol="1">
                <a:tableStyleId>{793D81CF-94F2-401A-BA57-92F5A7B2D0C5}</a:tableStyleId>
              </a:tblPr>
              <a:tblGrid>
                <a:gridCol w="1177909"/>
                <a:gridCol w="15598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371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36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大學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學群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可推薦名額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推薦順序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3245"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台灣大學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第一類學群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2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排</a:t>
                      </a:r>
                      <a:r>
                        <a:rPr lang="en-US" altLang="zh-TW" sz="1600" dirty="0" smtClean="0"/>
                        <a:t>1</a:t>
                      </a:r>
                      <a:r>
                        <a:rPr lang="zh-TW" altLang="en-US" sz="1600" dirty="0" smtClean="0"/>
                        <a:t>～</a:t>
                      </a:r>
                      <a:r>
                        <a:rPr lang="en-US" altLang="zh-TW" sz="1600" dirty="0" smtClean="0"/>
                        <a:t>6 </a:t>
                      </a:r>
                      <a:r>
                        <a:rPr lang="zh-TW" altLang="en-US" sz="1600" dirty="0" smtClean="0"/>
                        <a:t>的順序</a:t>
                      </a:r>
                      <a:endParaRPr lang="zh-TW" altLang="en-US" sz="1600" b="1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3245">
                <a:tc vMerge="1"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第二類學群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2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3245">
                <a:tc vMerge="1"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第三類學群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2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3245">
                <a:tc vMerge="1"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第八類學群</a:t>
                      </a:r>
                      <a:endParaRPr lang="zh-TW" altLang="en-US" sz="1600" b="0" dirty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600" kern="1200" dirty="0" smtClean="0"/>
                        <a:t>2</a:t>
                      </a:r>
                      <a:endParaRPr kumimoji="0" lang="zh-TW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排</a:t>
                      </a:r>
                      <a:r>
                        <a:rPr lang="en-US" altLang="zh-TW" sz="1600" dirty="0" smtClean="0"/>
                        <a:t>1</a:t>
                      </a:r>
                      <a:r>
                        <a:rPr lang="zh-TW" altLang="en-US" sz="1600" dirty="0" smtClean="0"/>
                        <a:t>～</a:t>
                      </a:r>
                      <a:r>
                        <a:rPr lang="en-US" altLang="zh-TW" sz="1600" dirty="0" smtClean="0"/>
                        <a:t>2 </a:t>
                      </a:r>
                      <a:r>
                        <a:rPr lang="zh-TW" altLang="en-US" sz="1600" dirty="0" smtClean="0"/>
                        <a:t>的順序</a:t>
                      </a:r>
                      <a:endParaRPr lang="zh-TW" altLang="en-US" sz="1600" b="1" dirty="0" smtClean="0"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8" marR="91448" marT="45700" marB="4570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" name="圓角矩形 30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92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Freeform 5"/>
          <p:cNvSpPr>
            <a:spLocks noEditPoints="1"/>
          </p:cNvSpPr>
          <p:nvPr/>
        </p:nvSpPr>
        <p:spPr bwMode="auto">
          <a:xfrm rot="925172">
            <a:off x="10202899" y="45414"/>
            <a:ext cx="1786231" cy="1767813"/>
          </a:xfrm>
          <a:custGeom>
            <a:avLst/>
            <a:gdLst>
              <a:gd name="T0" fmla="*/ 50 w 4280"/>
              <a:gd name="T1" fmla="*/ 3831 h 4280"/>
              <a:gd name="T2" fmla="*/ 59 w 4280"/>
              <a:gd name="T3" fmla="*/ 4021 h 4280"/>
              <a:gd name="T4" fmla="*/ 259 w 4280"/>
              <a:gd name="T5" fmla="*/ 4221 h 4280"/>
              <a:gd name="T6" fmla="*/ 449 w 4280"/>
              <a:gd name="T7" fmla="*/ 4230 h 4280"/>
              <a:gd name="T8" fmla="*/ 1047 w 4280"/>
              <a:gd name="T9" fmla="*/ 3632 h 4280"/>
              <a:gd name="T10" fmla="*/ 1038 w 4280"/>
              <a:gd name="T11" fmla="*/ 3443 h 4280"/>
              <a:gd name="T12" fmla="*/ 837 w 4280"/>
              <a:gd name="T13" fmla="*/ 3242 h 4280"/>
              <a:gd name="T14" fmla="*/ 648 w 4280"/>
              <a:gd name="T15" fmla="*/ 3233 h 4280"/>
              <a:gd name="T16" fmla="*/ 50 w 4280"/>
              <a:gd name="T17" fmla="*/ 3831 h 4280"/>
              <a:gd name="T18" fmla="*/ 2717 w 4280"/>
              <a:gd name="T19" fmla="*/ 3126 h 4280"/>
              <a:gd name="T20" fmla="*/ 3822 w 4280"/>
              <a:gd name="T21" fmla="*/ 2669 h 4280"/>
              <a:gd name="T22" fmla="*/ 4280 w 4280"/>
              <a:gd name="T23" fmla="*/ 1563 h 4280"/>
              <a:gd name="T24" fmla="*/ 3822 w 4280"/>
              <a:gd name="T25" fmla="*/ 458 h 4280"/>
              <a:gd name="T26" fmla="*/ 2717 w 4280"/>
              <a:gd name="T27" fmla="*/ 0 h 4280"/>
              <a:gd name="T28" fmla="*/ 1611 w 4280"/>
              <a:gd name="T29" fmla="*/ 458 h 4280"/>
              <a:gd name="T30" fmla="*/ 1417 w 4280"/>
              <a:gd name="T31" fmla="*/ 2431 h 4280"/>
              <a:gd name="T32" fmla="*/ 1369 w 4280"/>
              <a:gd name="T33" fmla="*/ 2462 h 4280"/>
              <a:gd name="T34" fmla="*/ 1360 w 4280"/>
              <a:gd name="T35" fmla="*/ 2472 h 4280"/>
              <a:gd name="T36" fmla="*/ 1360 w 4280"/>
              <a:gd name="T37" fmla="*/ 2670 h 4280"/>
              <a:gd name="T38" fmla="*/ 1610 w 4280"/>
              <a:gd name="T39" fmla="*/ 2920 h 4280"/>
              <a:gd name="T40" fmla="*/ 1808 w 4280"/>
              <a:gd name="T41" fmla="*/ 2920 h 4280"/>
              <a:gd name="T42" fmla="*/ 1818 w 4280"/>
              <a:gd name="T43" fmla="*/ 2911 h 4280"/>
              <a:gd name="T44" fmla="*/ 1849 w 4280"/>
              <a:gd name="T45" fmla="*/ 2864 h 4280"/>
              <a:gd name="T46" fmla="*/ 2717 w 4280"/>
              <a:gd name="T47" fmla="*/ 3126 h 4280"/>
              <a:gd name="T48" fmla="*/ 2717 w 4280"/>
              <a:gd name="T49" fmla="*/ 291 h 4280"/>
              <a:gd name="T50" fmla="*/ 3617 w 4280"/>
              <a:gd name="T51" fmla="*/ 663 h 4280"/>
              <a:gd name="T52" fmla="*/ 3989 w 4280"/>
              <a:gd name="T53" fmla="*/ 1563 h 4280"/>
              <a:gd name="T54" fmla="*/ 3617 w 4280"/>
              <a:gd name="T55" fmla="*/ 2463 h 4280"/>
              <a:gd name="T56" fmla="*/ 2717 w 4280"/>
              <a:gd name="T57" fmla="*/ 2836 h 4280"/>
              <a:gd name="T58" fmla="*/ 1817 w 4280"/>
              <a:gd name="T59" fmla="*/ 2463 h 4280"/>
              <a:gd name="T60" fmla="*/ 1817 w 4280"/>
              <a:gd name="T61" fmla="*/ 663 h 4280"/>
              <a:gd name="T62" fmla="*/ 2717 w 4280"/>
              <a:gd name="T63" fmla="*/ 291 h 4280"/>
              <a:gd name="T64" fmla="*/ 1036 w 4280"/>
              <a:gd name="T65" fmla="*/ 2894 h 4280"/>
              <a:gd name="T66" fmla="*/ 1036 w 4280"/>
              <a:gd name="T67" fmla="*/ 3244 h 4280"/>
              <a:gd name="T68" fmla="*/ 1386 w 4280"/>
              <a:gd name="T69" fmla="*/ 3244 h 4280"/>
              <a:gd name="T70" fmla="*/ 1386 w 4280"/>
              <a:gd name="T71" fmla="*/ 2894 h 4280"/>
              <a:gd name="T72" fmla="*/ 1036 w 4280"/>
              <a:gd name="T73" fmla="*/ 2894 h 4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280" h="4280">
                <a:moveTo>
                  <a:pt x="50" y="3831"/>
                </a:moveTo>
                <a:cubicBezTo>
                  <a:pt x="0" y="3881"/>
                  <a:pt x="4" y="3966"/>
                  <a:pt x="59" y="4021"/>
                </a:cubicBezTo>
                <a:lnTo>
                  <a:pt x="259" y="4221"/>
                </a:lnTo>
                <a:cubicBezTo>
                  <a:pt x="314" y="4276"/>
                  <a:pt x="399" y="4280"/>
                  <a:pt x="449" y="4230"/>
                </a:cubicBezTo>
                <a:lnTo>
                  <a:pt x="1047" y="3632"/>
                </a:lnTo>
                <a:cubicBezTo>
                  <a:pt x="1096" y="3583"/>
                  <a:pt x="1092" y="3498"/>
                  <a:pt x="1038" y="3443"/>
                </a:cubicBezTo>
                <a:lnTo>
                  <a:pt x="837" y="3242"/>
                </a:lnTo>
                <a:cubicBezTo>
                  <a:pt x="782" y="3188"/>
                  <a:pt x="697" y="3184"/>
                  <a:pt x="648" y="3233"/>
                </a:cubicBezTo>
                <a:lnTo>
                  <a:pt x="50" y="3831"/>
                </a:lnTo>
                <a:close/>
                <a:moveTo>
                  <a:pt x="2717" y="3126"/>
                </a:moveTo>
                <a:cubicBezTo>
                  <a:pt x="3134" y="3126"/>
                  <a:pt x="3527" y="2964"/>
                  <a:pt x="3822" y="2669"/>
                </a:cubicBezTo>
                <a:cubicBezTo>
                  <a:pt x="4117" y="2373"/>
                  <a:pt x="4280" y="1981"/>
                  <a:pt x="4280" y="1563"/>
                </a:cubicBezTo>
                <a:cubicBezTo>
                  <a:pt x="4280" y="1146"/>
                  <a:pt x="4117" y="753"/>
                  <a:pt x="3822" y="458"/>
                </a:cubicBezTo>
                <a:cubicBezTo>
                  <a:pt x="3527" y="163"/>
                  <a:pt x="3134" y="0"/>
                  <a:pt x="2717" y="0"/>
                </a:cubicBezTo>
                <a:cubicBezTo>
                  <a:pt x="2299" y="0"/>
                  <a:pt x="1907" y="163"/>
                  <a:pt x="1611" y="458"/>
                </a:cubicBezTo>
                <a:cubicBezTo>
                  <a:pt x="1076" y="993"/>
                  <a:pt x="1011" y="1824"/>
                  <a:pt x="1417" y="2431"/>
                </a:cubicBezTo>
                <a:cubicBezTo>
                  <a:pt x="1399" y="2438"/>
                  <a:pt x="1383" y="2448"/>
                  <a:pt x="1369" y="2462"/>
                </a:cubicBezTo>
                <a:lnTo>
                  <a:pt x="1360" y="2472"/>
                </a:lnTo>
                <a:cubicBezTo>
                  <a:pt x="1305" y="2526"/>
                  <a:pt x="1305" y="2615"/>
                  <a:pt x="1360" y="2670"/>
                </a:cubicBezTo>
                <a:lnTo>
                  <a:pt x="1610" y="2920"/>
                </a:lnTo>
                <a:cubicBezTo>
                  <a:pt x="1665" y="2975"/>
                  <a:pt x="1754" y="2975"/>
                  <a:pt x="1808" y="2920"/>
                </a:cubicBezTo>
                <a:lnTo>
                  <a:pt x="1818" y="2911"/>
                </a:lnTo>
                <a:cubicBezTo>
                  <a:pt x="1832" y="2897"/>
                  <a:pt x="1842" y="2881"/>
                  <a:pt x="1849" y="2864"/>
                </a:cubicBezTo>
                <a:cubicBezTo>
                  <a:pt x="2104" y="3035"/>
                  <a:pt x="2403" y="3126"/>
                  <a:pt x="2717" y="3126"/>
                </a:cubicBezTo>
                <a:close/>
                <a:moveTo>
                  <a:pt x="2717" y="291"/>
                </a:moveTo>
                <a:cubicBezTo>
                  <a:pt x="3057" y="291"/>
                  <a:pt x="3376" y="423"/>
                  <a:pt x="3617" y="663"/>
                </a:cubicBezTo>
                <a:cubicBezTo>
                  <a:pt x="3857" y="904"/>
                  <a:pt x="3989" y="1223"/>
                  <a:pt x="3989" y="1563"/>
                </a:cubicBezTo>
                <a:cubicBezTo>
                  <a:pt x="3989" y="1903"/>
                  <a:pt x="3857" y="2223"/>
                  <a:pt x="3617" y="2463"/>
                </a:cubicBezTo>
                <a:cubicBezTo>
                  <a:pt x="3376" y="2703"/>
                  <a:pt x="3057" y="2836"/>
                  <a:pt x="2717" y="2836"/>
                </a:cubicBezTo>
                <a:cubicBezTo>
                  <a:pt x="2377" y="2836"/>
                  <a:pt x="2057" y="2703"/>
                  <a:pt x="1817" y="2463"/>
                </a:cubicBezTo>
                <a:cubicBezTo>
                  <a:pt x="1321" y="1967"/>
                  <a:pt x="1321" y="1160"/>
                  <a:pt x="1817" y="663"/>
                </a:cubicBezTo>
                <a:cubicBezTo>
                  <a:pt x="2057" y="423"/>
                  <a:pt x="2377" y="291"/>
                  <a:pt x="2717" y="291"/>
                </a:cubicBezTo>
                <a:close/>
                <a:moveTo>
                  <a:pt x="1036" y="2894"/>
                </a:moveTo>
                <a:cubicBezTo>
                  <a:pt x="940" y="2991"/>
                  <a:pt x="940" y="3147"/>
                  <a:pt x="1036" y="3244"/>
                </a:cubicBezTo>
                <a:cubicBezTo>
                  <a:pt x="1133" y="3340"/>
                  <a:pt x="1289" y="3340"/>
                  <a:pt x="1386" y="3244"/>
                </a:cubicBezTo>
                <a:cubicBezTo>
                  <a:pt x="1482" y="3147"/>
                  <a:pt x="1482" y="2991"/>
                  <a:pt x="1386" y="2894"/>
                </a:cubicBezTo>
                <a:cubicBezTo>
                  <a:pt x="1289" y="2798"/>
                  <a:pt x="1133" y="2798"/>
                  <a:pt x="1036" y="2894"/>
                </a:cubicBezTo>
                <a:close/>
              </a:path>
            </a:pathLst>
          </a:custGeom>
          <a:solidFill>
            <a:srgbClr val="5ABB93"/>
          </a:solidFill>
          <a:ln w="38100" cap="flat">
            <a:solidFill>
              <a:schemeClr val="bg2"/>
            </a:solidFill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Freeform 26"/>
          <p:cNvSpPr>
            <a:spLocks noEditPoints="1"/>
          </p:cNvSpPr>
          <p:nvPr/>
        </p:nvSpPr>
        <p:spPr bwMode="auto">
          <a:xfrm>
            <a:off x="11096014" y="448282"/>
            <a:ext cx="669903" cy="615009"/>
          </a:xfrm>
          <a:custGeom>
            <a:avLst/>
            <a:gdLst>
              <a:gd name="T0" fmla="*/ 373 w 678"/>
              <a:gd name="T1" fmla="*/ 551 h 630"/>
              <a:gd name="T2" fmla="*/ 280 w 678"/>
              <a:gd name="T3" fmla="*/ 593 h 630"/>
              <a:gd name="T4" fmla="*/ 190 w 678"/>
              <a:gd name="T5" fmla="*/ 21 h 630"/>
              <a:gd name="T6" fmla="*/ 210 w 678"/>
              <a:gd name="T7" fmla="*/ 34 h 630"/>
              <a:gd name="T8" fmla="*/ 342 w 678"/>
              <a:gd name="T9" fmla="*/ 1 h 630"/>
              <a:gd name="T10" fmla="*/ 169 w 678"/>
              <a:gd name="T11" fmla="*/ 25 h 630"/>
              <a:gd name="T12" fmla="*/ 207 w 678"/>
              <a:gd name="T13" fmla="*/ 62 h 630"/>
              <a:gd name="T14" fmla="*/ 199 w 678"/>
              <a:gd name="T15" fmla="*/ 340 h 630"/>
              <a:gd name="T16" fmla="*/ 161 w 678"/>
              <a:gd name="T17" fmla="*/ 304 h 630"/>
              <a:gd name="T18" fmla="*/ 169 w 678"/>
              <a:gd name="T19" fmla="*/ 25 h 630"/>
              <a:gd name="T20" fmla="*/ 309 w 678"/>
              <a:gd name="T21" fmla="*/ 120 h 630"/>
              <a:gd name="T22" fmla="*/ 467 w 678"/>
              <a:gd name="T23" fmla="*/ 102 h 630"/>
              <a:gd name="T24" fmla="*/ 291 w 678"/>
              <a:gd name="T25" fmla="*/ 109 h 630"/>
              <a:gd name="T26" fmla="*/ 300 w 678"/>
              <a:gd name="T27" fmla="*/ 133 h 630"/>
              <a:gd name="T28" fmla="*/ 308 w 678"/>
              <a:gd name="T29" fmla="*/ 422 h 630"/>
              <a:gd name="T30" fmla="*/ 270 w 678"/>
              <a:gd name="T31" fmla="*/ 410 h 630"/>
              <a:gd name="T32" fmla="*/ 263 w 678"/>
              <a:gd name="T33" fmla="*/ 122 h 630"/>
              <a:gd name="T34" fmla="*/ 322 w 678"/>
              <a:gd name="T35" fmla="*/ 145 h 630"/>
              <a:gd name="T36" fmla="*/ 511 w 678"/>
              <a:gd name="T37" fmla="*/ 145 h 630"/>
              <a:gd name="T38" fmla="*/ 486 w 678"/>
              <a:gd name="T39" fmla="*/ 406 h 630"/>
              <a:gd name="T40" fmla="*/ 322 w 678"/>
              <a:gd name="T41" fmla="*/ 145 h 630"/>
              <a:gd name="T42" fmla="*/ 481 w 678"/>
              <a:gd name="T43" fmla="*/ 166 h 630"/>
              <a:gd name="T44" fmla="*/ 354 w 678"/>
              <a:gd name="T45" fmla="*/ 240 h 630"/>
              <a:gd name="T46" fmla="*/ 221 w 678"/>
              <a:gd name="T47" fmla="*/ 56 h 630"/>
              <a:gd name="T48" fmla="*/ 410 w 678"/>
              <a:gd name="T49" fmla="*/ 56 h 630"/>
              <a:gd name="T50" fmla="*/ 255 w 678"/>
              <a:gd name="T51" fmla="*/ 83 h 630"/>
              <a:gd name="T52" fmla="*/ 240 w 678"/>
              <a:gd name="T53" fmla="*/ 335 h 630"/>
              <a:gd name="T54" fmla="*/ 221 w 678"/>
              <a:gd name="T55" fmla="*/ 56 h 630"/>
              <a:gd name="T56" fmla="*/ 134 w 678"/>
              <a:gd name="T57" fmla="*/ 188 h 630"/>
              <a:gd name="T58" fmla="*/ 104 w 678"/>
              <a:gd name="T59" fmla="*/ 135 h 630"/>
              <a:gd name="T60" fmla="*/ 54 w 678"/>
              <a:gd name="T61" fmla="*/ 467 h 630"/>
              <a:gd name="T62" fmla="*/ 90 w 678"/>
              <a:gd name="T63" fmla="*/ 515 h 630"/>
              <a:gd name="T64" fmla="*/ 0 w 678"/>
              <a:gd name="T65" fmla="*/ 630 h 630"/>
              <a:gd name="T66" fmla="*/ 678 w 678"/>
              <a:gd name="T67" fmla="*/ 586 h 630"/>
              <a:gd name="T68" fmla="*/ 621 w 678"/>
              <a:gd name="T69" fmla="*/ 467 h 630"/>
              <a:gd name="T70" fmla="*/ 571 w 678"/>
              <a:gd name="T71" fmla="*/ 135 h 630"/>
              <a:gd name="T72" fmla="*/ 541 w 678"/>
              <a:gd name="T73" fmla="*/ 188 h 630"/>
              <a:gd name="T74" fmla="*/ 573 w 678"/>
              <a:gd name="T75" fmla="*/ 474 h 630"/>
              <a:gd name="T76" fmla="*/ 101 w 678"/>
              <a:gd name="T77" fmla="*/ 188 h 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78" h="630">
                <a:moveTo>
                  <a:pt x="301" y="551"/>
                </a:moveTo>
                <a:lnTo>
                  <a:pt x="373" y="551"/>
                </a:lnTo>
                <a:lnTo>
                  <a:pt x="398" y="593"/>
                </a:lnTo>
                <a:lnTo>
                  <a:pt x="280" y="593"/>
                </a:lnTo>
                <a:lnTo>
                  <a:pt x="301" y="551"/>
                </a:lnTo>
                <a:close/>
                <a:moveTo>
                  <a:pt x="190" y="21"/>
                </a:moveTo>
                <a:lnTo>
                  <a:pt x="207" y="32"/>
                </a:lnTo>
                <a:cubicBezTo>
                  <a:pt x="208" y="32"/>
                  <a:pt x="209" y="33"/>
                  <a:pt x="210" y="34"/>
                </a:cubicBezTo>
                <a:lnTo>
                  <a:pt x="366" y="14"/>
                </a:lnTo>
                <a:cubicBezTo>
                  <a:pt x="362" y="5"/>
                  <a:pt x="353" y="0"/>
                  <a:pt x="342" y="1"/>
                </a:cubicBezTo>
                <a:lnTo>
                  <a:pt x="190" y="21"/>
                </a:lnTo>
                <a:close/>
                <a:moveTo>
                  <a:pt x="169" y="25"/>
                </a:moveTo>
                <a:lnTo>
                  <a:pt x="199" y="44"/>
                </a:lnTo>
                <a:cubicBezTo>
                  <a:pt x="203" y="47"/>
                  <a:pt x="207" y="55"/>
                  <a:pt x="207" y="62"/>
                </a:cubicBezTo>
                <a:lnTo>
                  <a:pt x="207" y="333"/>
                </a:lnTo>
                <a:cubicBezTo>
                  <a:pt x="207" y="340"/>
                  <a:pt x="203" y="343"/>
                  <a:pt x="199" y="340"/>
                </a:cubicBezTo>
                <a:lnTo>
                  <a:pt x="169" y="322"/>
                </a:lnTo>
                <a:cubicBezTo>
                  <a:pt x="165" y="319"/>
                  <a:pt x="161" y="311"/>
                  <a:pt x="161" y="304"/>
                </a:cubicBezTo>
                <a:lnTo>
                  <a:pt x="161" y="33"/>
                </a:lnTo>
                <a:cubicBezTo>
                  <a:pt x="161" y="26"/>
                  <a:pt x="165" y="23"/>
                  <a:pt x="169" y="25"/>
                </a:cubicBezTo>
                <a:close/>
                <a:moveTo>
                  <a:pt x="291" y="109"/>
                </a:moveTo>
                <a:lnTo>
                  <a:pt x="309" y="120"/>
                </a:lnTo>
                <a:cubicBezTo>
                  <a:pt x="310" y="121"/>
                  <a:pt x="310" y="122"/>
                  <a:pt x="311" y="122"/>
                </a:cubicBezTo>
                <a:lnTo>
                  <a:pt x="467" y="102"/>
                </a:lnTo>
                <a:cubicBezTo>
                  <a:pt x="464" y="94"/>
                  <a:pt x="454" y="88"/>
                  <a:pt x="443" y="90"/>
                </a:cubicBezTo>
                <a:lnTo>
                  <a:pt x="291" y="109"/>
                </a:lnTo>
                <a:close/>
                <a:moveTo>
                  <a:pt x="270" y="114"/>
                </a:moveTo>
                <a:lnTo>
                  <a:pt x="300" y="133"/>
                </a:lnTo>
                <a:cubicBezTo>
                  <a:pt x="304" y="136"/>
                  <a:pt x="308" y="144"/>
                  <a:pt x="308" y="151"/>
                </a:cubicBezTo>
                <a:lnTo>
                  <a:pt x="308" y="422"/>
                </a:lnTo>
                <a:cubicBezTo>
                  <a:pt x="308" y="428"/>
                  <a:pt x="304" y="432"/>
                  <a:pt x="300" y="429"/>
                </a:cubicBezTo>
                <a:lnTo>
                  <a:pt x="270" y="410"/>
                </a:lnTo>
                <a:cubicBezTo>
                  <a:pt x="266" y="407"/>
                  <a:pt x="263" y="400"/>
                  <a:pt x="263" y="393"/>
                </a:cubicBezTo>
                <a:lnTo>
                  <a:pt x="263" y="122"/>
                </a:lnTo>
                <a:cubicBezTo>
                  <a:pt x="263" y="115"/>
                  <a:pt x="266" y="111"/>
                  <a:pt x="270" y="114"/>
                </a:cubicBezTo>
                <a:close/>
                <a:moveTo>
                  <a:pt x="322" y="145"/>
                </a:moveTo>
                <a:lnTo>
                  <a:pt x="486" y="124"/>
                </a:lnTo>
                <a:cubicBezTo>
                  <a:pt x="500" y="122"/>
                  <a:pt x="511" y="131"/>
                  <a:pt x="511" y="145"/>
                </a:cubicBezTo>
                <a:lnTo>
                  <a:pt x="511" y="378"/>
                </a:lnTo>
                <a:cubicBezTo>
                  <a:pt x="511" y="391"/>
                  <a:pt x="500" y="404"/>
                  <a:pt x="486" y="406"/>
                </a:cubicBezTo>
                <a:lnTo>
                  <a:pt x="322" y="426"/>
                </a:lnTo>
                <a:lnTo>
                  <a:pt x="322" y="145"/>
                </a:lnTo>
                <a:close/>
                <a:moveTo>
                  <a:pt x="354" y="183"/>
                </a:moveTo>
                <a:lnTo>
                  <a:pt x="481" y="166"/>
                </a:lnTo>
                <a:lnTo>
                  <a:pt x="481" y="224"/>
                </a:lnTo>
                <a:lnTo>
                  <a:pt x="354" y="240"/>
                </a:lnTo>
                <a:lnTo>
                  <a:pt x="354" y="183"/>
                </a:lnTo>
                <a:close/>
                <a:moveTo>
                  <a:pt x="221" y="56"/>
                </a:moveTo>
                <a:lnTo>
                  <a:pt x="384" y="35"/>
                </a:lnTo>
                <a:cubicBezTo>
                  <a:pt x="398" y="33"/>
                  <a:pt x="410" y="43"/>
                  <a:pt x="410" y="56"/>
                </a:cubicBezTo>
                <a:lnTo>
                  <a:pt x="410" y="63"/>
                </a:lnTo>
                <a:lnTo>
                  <a:pt x="255" y="83"/>
                </a:lnTo>
                <a:cubicBezTo>
                  <a:pt x="244" y="86"/>
                  <a:pt x="240" y="93"/>
                  <a:pt x="240" y="107"/>
                </a:cubicBezTo>
                <a:lnTo>
                  <a:pt x="240" y="335"/>
                </a:lnTo>
                <a:lnTo>
                  <a:pt x="221" y="338"/>
                </a:lnTo>
                <a:lnTo>
                  <a:pt x="221" y="56"/>
                </a:lnTo>
                <a:close/>
                <a:moveTo>
                  <a:pt x="101" y="188"/>
                </a:moveTo>
                <a:lnTo>
                  <a:pt x="134" y="188"/>
                </a:lnTo>
                <a:lnTo>
                  <a:pt x="134" y="135"/>
                </a:lnTo>
                <a:lnTo>
                  <a:pt x="104" y="135"/>
                </a:lnTo>
                <a:cubicBezTo>
                  <a:pt x="76" y="135"/>
                  <a:pt x="54" y="158"/>
                  <a:pt x="54" y="186"/>
                </a:cubicBezTo>
                <a:lnTo>
                  <a:pt x="54" y="467"/>
                </a:lnTo>
                <a:cubicBezTo>
                  <a:pt x="54" y="490"/>
                  <a:pt x="69" y="509"/>
                  <a:pt x="90" y="515"/>
                </a:cubicBezTo>
                <a:lnTo>
                  <a:pt x="90" y="515"/>
                </a:lnTo>
                <a:lnTo>
                  <a:pt x="0" y="586"/>
                </a:lnTo>
                <a:lnTo>
                  <a:pt x="0" y="630"/>
                </a:lnTo>
                <a:lnTo>
                  <a:pt x="678" y="630"/>
                </a:lnTo>
                <a:lnTo>
                  <a:pt x="678" y="586"/>
                </a:lnTo>
                <a:lnTo>
                  <a:pt x="582" y="516"/>
                </a:lnTo>
                <a:cubicBezTo>
                  <a:pt x="604" y="511"/>
                  <a:pt x="621" y="491"/>
                  <a:pt x="621" y="467"/>
                </a:cubicBezTo>
                <a:lnTo>
                  <a:pt x="621" y="186"/>
                </a:lnTo>
                <a:cubicBezTo>
                  <a:pt x="621" y="158"/>
                  <a:pt x="598" y="135"/>
                  <a:pt x="571" y="135"/>
                </a:cubicBezTo>
                <a:lnTo>
                  <a:pt x="541" y="135"/>
                </a:lnTo>
                <a:lnTo>
                  <a:pt x="541" y="188"/>
                </a:lnTo>
                <a:lnTo>
                  <a:pt x="573" y="188"/>
                </a:lnTo>
                <a:lnTo>
                  <a:pt x="573" y="474"/>
                </a:lnTo>
                <a:lnTo>
                  <a:pt x="101" y="474"/>
                </a:lnTo>
                <a:lnTo>
                  <a:pt x="101" y="188"/>
                </a:lnTo>
                <a:close/>
              </a:path>
            </a:pathLst>
          </a:custGeom>
          <a:solidFill>
            <a:srgbClr val="756271"/>
          </a:solidFill>
          <a:ln>
            <a:noFill/>
          </a:ln>
        </p:spPr>
        <p:txBody>
          <a:bodyPr vert="horz" wrap="square" lIns="91392" tIns="45696" rIns="91392" bIns="45696" numCol="1" anchor="t" anchorCtr="0" compatLnSpc="1"/>
          <a:lstStyle/>
          <a:p>
            <a:endParaRPr lang="zh-CN" altLang="en-US" sz="1799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42"/>
          <p:cNvSpPr txBox="1"/>
          <p:nvPr/>
        </p:nvSpPr>
        <p:spPr>
          <a:xfrm>
            <a:off x="1250137" y="251792"/>
            <a:ext cx="4757166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>
                <a:solidFill>
                  <a:schemeClr val="accent5">
                    <a:lumMod val="50000"/>
                  </a:schemeClr>
                </a:solidFill>
              </a:rPr>
              <a:t>繁星推薦基本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</a:rPr>
              <a:t>原則</a:t>
            </a:r>
            <a:r>
              <a:rPr lang="en-US" altLang="zh-TW" b="0" dirty="0" smtClean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zh-TW" altLang="en-US" b="0" dirty="0" smtClean="0">
                <a:solidFill>
                  <a:schemeClr val="accent5">
                    <a:lumMod val="50000"/>
                  </a:schemeClr>
                </a:solidFill>
              </a:rPr>
              <a:t>流程圖</a:t>
            </a:r>
            <a:endParaRPr lang="zh-CN" altLang="en-US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圓角矩形 30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7" name="群組 3"/>
          <p:cNvGrpSpPr>
            <a:grpSpLocks/>
          </p:cNvGrpSpPr>
          <p:nvPr/>
        </p:nvGrpSpPr>
        <p:grpSpPr bwMode="auto">
          <a:xfrm>
            <a:off x="609203" y="937056"/>
            <a:ext cx="11007869" cy="4760754"/>
            <a:chOff x="206572" y="1628801"/>
            <a:chExt cx="8619239" cy="4971472"/>
          </a:xfrm>
        </p:grpSpPr>
        <p:cxnSp>
          <p:nvCxnSpPr>
            <p:cNvPr id="29" name="肘形接點 28"/>
            <p:cNvCxnSpPr/>
            <p:nvPr/>
          </p:nvCxnSpPr>
          <p:spPr>
            <a:xfrm>
              <a:off x="1554416" y="5853498"/>
              <a:ext cx="4190563" cy="532980"/>
            </a:xfrm>
            <a:prstGeom prst="bentConnector3">
              <a:avLst>
                <a:gd name="adj1" fmla="val -402"/>
              </a:avLst>
            </a:prstGeom>
            <a:ln w="50800">
              <a:solidFill>
                <a:schemeClr val="accent5">
                  <a:lumMod val="50000"/>
                </a:schemeClr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5"/>
            <p:cNvSpPr>
              <a:spLocks noChangeArrowheads="1"/>
            </p:cNvSpPr>
            <p:nvPr/>
          </p:nvSpPr>
          <p:spPr bwMode="auto">
            <a:xfrm>
              <a:off x="706595" y="3387335"/>
              <a:ext cx="4319260" cy="1686265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prstDash val="sysDot"/>
              <a:miter lim="800000"/>
              <a:headEnd/>
              <a:tailEnd/>
            </a:ln>
            <a:extLst/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 sz="1400">
                <a:latin typeface="+mj-ea"/>
                <a:ea typeface="+mj-ea"/>
              </a:endParaRPr>
            </a:p>
          </p:txBody>
        </p:sp>
        <p:sp>
          <p:nvSpPr>
            <p:cNvPr id="33" name="AutoShape 7"/>
            <p:cNvSpPr>
              <a:spLocks noChangeArrowheads="1"/>
            </p:cNvSpPr>
            <p:nvPr/>
          </p:nvSpPr>
          <p:spPr bwMode="auto">
            <a:xfrm>
              <a:off x="839384" y="3534111"/>
              <a:ext cx="589444" cy="1362313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rgbClr val="CCFFFF">
                    <a:shade val="30000"/>
                    <a:satMod val="115000"/>
                  </a:srgbClr>
                </a:gs>
                <a:gs pos="50000">
                  <a:srgbClr val="CCFFFF">
                    <a:shade val="67500"/>
                    <a:satMod val="115000"/>
                  </a:srgbClr>
                </a:gs>
                <a:gs pos="100000">
                  <a:srgbClr val="CCFFFF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4000" b="1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比</a:t>
              </a:r>
            </a:p>
            <a:p>
              <a:pPr algn="ctr">
                <a:defRPr/>
              </a:pPr>
              <a:r>
                <a:rPr lang="zh-TW" altLang="en-US" sz="4000" b="1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序</a:t>
              </a:r>
            </a:p>
          </p:txBody>
        </p:sp>
        <p:sp>
          <p:nvSpPr>
            <p:cNvPr id="34" name="AutoShape 8"/>
            <p:cNvSpPr>
              <a:spLocks noChangeArrowheads="1"/>
            </p:cNvSpPr>
            <p:nvPr/>
          </p:nvSpPr>
          <p:spPr bwMode="auto">
            <a:xfrm>
              <a:off x="400875" y="1628801"/>
              <a:ext cx="5318981" cy="427538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符合校系之校排</a:t>
              </a: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%/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學測</a:t>
              </a: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/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英聽</a:t>
              </a: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/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術科門檻</a:t>
              </a:r>
            </a:p>
          </p:txBody>
        </p:sp>
        <p:sp>
          <p:nvSpPr>
            <p:cNvPr id="35" name="AutoShape 8"/>
            <p:cNvSpPr>
              <a:spLocks noChangeArrowheads="1"/>
            </p:cNvSpPr>
            <p:nvPr/>
          </p:nvSpPr>
          <p:spPr bwMode="auto">
            <a:xfrm>
              <a:off x="657372" y="2501915"/>
              <a:ext cx="4386950" cy="427887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高中依學群推薦（排序）</a:t>
              </a:r>
            </a:p>
          </p:txBody>
        </p:sp>
        <p:sp>
          <p:nvSpPr>
            <p:cNvPr id="36" name="AutoShape 8"/>
            <p:cNvSpPr>
              <a:spLocks noChangeArrowheads="1"/>
            </p:cNvSpPr>
            <p:nvPr/>
          </p:nvSpPr>
          <p:spPr bwMode="auto">
            <a:xfrm>
              <a:off x="1429635" y="3484454"/>
              <a:ext cx="3572525" cy="576263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1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高中校排百分比</a:t>
              </a:r>
            </a:p>
          </p:txBody>
        </p:sp>
        <p:sp>
          <p:nvSpPr>
            <p:cNvPr id="37" name="AutoShape 8"/>
            <p:cNvSpPr>
              <a:spLocks noChangeArrowheads="1"/>
            </p:cNvSpPr>
            <p:nvPr/>
          </p:nvSpPr>
          <p:spPr bwMode="auto">
            <a:xfrm>
              <a:off x="1429635" y="4060717"/>
              <a:ext cx="3572525" cy="989121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2-7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學測級分或術科成績</a:t>
              </a:r>
            </a:p>
            <a:p>
              <a:pPr>
                <a:defRPr/>
              </a:pP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      或學科校排百分比</a:t>
              </a:r>
            </a:p>
          </p:txBody>
        </p:sp>
        <p:cxnSp>
          <p:nvCxnSpPr>
            <p:cNvPr id="38" name="直線單箭頭接點 37"/>
            <p:cNvCxnSpPr/>
            <p:nvPr/>
          </p:nvCxnSpPr>
          <p:spPr>
            <a:xfrm>
              <a:off x="3081850" y="2133175"/>
              <a:ext cx="0" cy="292085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單箭頭接點 38"/>
            <p:cNvCxnSpPr/>
            <p:nvPr/>
          </p:nvCxnSpPr>
          <p:spPr>
            <a:xfrm flipH="1">
              <a:off x="3081850" y="3009430"/>
              <a:ext cx="1129" cy="296603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單箭頭接點 39"/>
            <p:cNvCxnSpPr/>
            <p:nvPr/>
          </p:nvCxnSpPr>
          <p:spPr>
            <a:xfrm flipH="1">
              <a:off x="1547643" y="5049511"/>
              <a:ext cx="3387" cy="296602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AutoShape 8"/>
            <p:cNvSpPr>
              <a:spLocks noChangeArrowheads="1"/>
            </p:cNvSpPr>
            <p:nvPr/>
          </p:nvSpPr>
          <p:spPr bwMode="auto">
            <a:xfrm>
              <a:off x="549421" y="5392403"/>
              <a:ext cx="1840866" cy="427887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TW" sz="2800" b="1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1-7</a:t>
              </a:r>
              <a:r>
                <a:rPr lang="zh-TW" altLang="en-US" sz="2800" b="1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學群錄取</a:t>
              </a:r>
            </a:p>
          </p:txBody>
        </p:sp>
        <p:cxnSp>
          <p:nvCxnSpPr>
            <p:cNvPr id="42" name="直線單箭頭接點 41"/>
            <p:cNvCxnSpPr/>
            <p:nvPr/>
          </p:nvCxnSpPr>
          <p:spPr>
            <a:xfrm flipH="1">
              <a:off x="4016598" y="5067578"/>
              <a:ext cx="3386" cy="298108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AutoShape 8"/>
            <p:cNvSpPr>
              <a:spLocks noChangeArrowheads="1"/>
            </p:cNvSpPr>
            <p:nvPr/>
          </p:nvSpPr>
          <p:spPr bwMode="auto">
            <a:xfrm>
              <a:off x="2844317" y="5392403"/>
              <a:ext cx="1815050" cy="427887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第</a:t>
              </a:r>
              <a:r>
                <a:rPr lang="en-US" altLang="zh-TW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8</a:t>
              </a: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學群</a:t>
              </a:r>
              <a:r>
                <a:rPr lang="zh-TW" altLang="en-US" sz="2800" b="1" dirty="0">
                  <a:solidFill>
                    <a:srgbClr val="C00000"/>
                  </a:solidFill>
                  <a:latin typeface="微軟正黑體" pitchFamily="34" charset="-120"/>
                  <a:ea typeface="微軟正黑體" pitchFamily="34" charset="-120"/>
                </a:rPr>
                <a:t>面試</a:t>
              </a:r>
            </a:p>
          </p:txBody>
        </p:sp>
        <p:cxnSp>
          <p:nvCxnSpPr>
            <p:cNvPr id="44" name="直線單箭頭接點 43"/>
            <p:cNvCxnSpPr/>
            <p:nvPr/>
          </p:nvCxnSpPr>
          <p:spPr>
            <a:xfrm flipH="1">
              <a:off x="4016598" y="5847476"/>
              <a:ext cx="3386" cy="298108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AutoShape 8"/>
            <p:cNvSpPr>
              <a:spLocks noChangeArrowheads="1"/>
            </p:cNvSpPr>
            <p:nvPr/>
          </p:nvSpPr>
          <p:spPr bwMode="auto">
            <a:xfrm>
              <a:off x="3569604" y="6172386"/>
              <a:ext cx="863719" cy="427887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bg2">
                    <a:lumMod val="75000"/>
                    <a:tint val="66000"/>
                    <a:satMod val="160000"/>
                  </a:schemeClr>
                </a:gs>
                <a:gs pos="50000">
                  <a:schemeClr val="bg2">
                    <a:lumMod val="75000"/>
                    <a:tint val="44500"/>
                    <a:satMod val="160000"/>
                  </a:schemeClr>
                </a:gs>
                <a:gs pos="100000">
                  <a:schemeClr val="bg2">
                    <a:lumMod val="75000"/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2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</a:rPr>
                <a:t>錄取</a:t>
              </a:r>
            </a:p>
          </p:txBody>
        </p:sp>
        <p:cxnSp>
          <p:nvCxnSpPr>
            <p:cNvPr id="46" name="肘形接點 45"/>
            <p:cNvCxnSpPr/>
            <p:nvPr/>
          </p:nvCxnSpPr>
          <p:spPr>
            <a:xfrm rot="5400000" flipH="1" flipV="1">
              <a:off x="4792040" y="4712156"/>
              <a:ext cx="2627262" cy="721382"/>
            </a:xfrm>
            <a:prstGeom prst="bentConnector2">
              <a:avLst/>
            </a:prstGeom>
            <a:ln w="50800">
              <a:solidFill>
                <a:schemeClr val="accent5">
                  <a:lumMod val="50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utoShape 8"/>
            <p:cNvSpPr>
              <a:spLocks noChangeArrowheads="1"/>
            </p:cNvSpPr>
            <p:nvPr/>
          </p:nvSpPr>
          <p:spPr bwMode="auto">
            <a:xfrm>
              <a:off x="5862694" y="3544526"/>
              <a:ext cx="2963117" cy="427887"/>
            </a:xfrm>
            <a:prstGeom prst="roundRect">
              <a:avLst>
                <a:gd name="adj" fmla="val 16667"/>
              </a:avLst>
            </a:prstGeom>
            <a:solidFill>
              <a:srgbClr val="E70939"/>
            </a:solidFill>
            <a:ln>
              <a:solidFill>
                <a:srgbClr val="00B0F0"/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zh-TW" altLang="en-US" sz="2800" b="1" dirty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推薦</a:t>
              </a:r>
              <a:r>
                <a:rPr lang="en-US" altLang="zh-TW" sz="2800" b="1" dirty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/</a:t>
              </a:r>
              <a:r>
                <a:rPr lang="zh-TW" altLang="en-US" sz="2800" b="1" dirty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錄取放棄之限制</a:t>
              </a:r>
            </a:p>
          </p:txBody>
        </p:sp>
        <p:cxnSp>
          <p:nvCxnSpPr>
            <p:cNvPr id="48" name="肘形接點 26"/>
            <p:cNvCxnSpPr/>
            <p:nvPr/>
          </p:nvCxnSpPr>
          <p:spPr>
            <a:xfrm>
              <a:off x="4043692" y="5157914"/>
              <a:ext cx="1697900" cy="1505"/>
            </a:xfrm>
            <a:prstGeom prst="straightConnector1">
              <a:avLst/>
            </a:prstGeom>
            <a:ln w="50800">
              <a:solidFill>
                <a:schemeClr val="accent5">
                  <a:lumMod val="50000"/>
                </a:schemeClr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41"/>
            <p:cNvSpPr txBox="1">
              <a:spLocks noChangeArrowheads="1"/>
            </p:cNvSpPr>
            <p:nvPr/>
          </p:nvSpPr>
          <p:spPr bwMode="auto">
            <a:xfrm rot="19022589">
              <a:off x="209394" y="2410192"/>
              <a:ext cx="795357" cy="61065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3200" b="1" dirty="0">
                  <a:solidFill>
                    <a:srgbClr val="000000"/>
                  </a:solidFill>
                  <a:ea typeface="標楷體" panose="03000509000000000000" pitchFamily="65" charset="-120"/>
                </a:rPr>
                <a:t>校內</a:t>
              </a:r>
            </a:p>
          </p:txBody>
        </p:sp>
        <p:sp>
          <p:nvSpPr>
            <p:cNvPr id="50" name="Text Box 42"/>
            <p:cNvSpPr txBox="1">
              <a:spLocks noChangeArrowheads="1"/>
            </p:cNvSpPr>
            <p:nvPr/>
          </p:nvSpPr>
          <p:spPr bwMode="auto">
            <a:xfrm rot="19022589">
              <a:off x="206572" y="3480125"/>
              <a:ext cx="816418" cy="61065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3200" b="1" dirty="0">
                  <a:solidFill>
                    <a:srgbClr val="000000"/>
                  </a:solidFill>
                  <a:ea typeface="標楷體" panose="03000509000000000000" pitchFamily="65" charset="-120"/>
                </a:rPr>
                <a:t>校外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0236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 smtClean="0">
                <a:solidFill>
                  <a:srgbClr val="002060"/>
                </a:solidFill>
              </a:rPr>
              <a:t>繁星推薦基本原則</a:t>
            </a:r>
            <a:r>
              <a:rPr lang="en-US" altLang="zh-TW" b="0" dirty="0" smtClean="0">
                <a:solidFill>
                  <a:srgbClr val="002060"/>
                </a:solidFill>
              </a:rPr>
              <a:t>-</a:t>
            </a:r>
            <a:r>
              <a:rPr lang="zh-TW" altLang="en-US" b="0" dirty="0" smtClean="0">
                <a:solidFill>
                  <a:srgbClr val="002060"/>
                </a:solidFill>
              </a:rPr>
              <a:t>範例</a:t>
            </a:r>
            <a:r>
              <a:rPr lang="en-US" altLang="zh-TW" b="0" dirty="0" smtClean="0">
                <a:solidFill>
                  <a:srgbClr val="002060"/>
                </a:solidFill>
              </a:rPr>
              <a:t>A-</a:t>
            </a:r>
            <a:r>
              <a:rPr lang="zh-TW" altLang="en-US" b="0" dirty="0" smtClean="0">
                <a:solidFill>
                  <a:srgbClr val="002060"/>
                </a:solidFill>
              </a:rPr>
              <a:t>校內</a:t>
            </a:r>
            <a:endParaRPr lang="zh-CN" altLang="en-US" b="0" dirty="0">
              <a:solidFill>
                <a:srgbClr val="002060"/>
              </a:solidFill>
            </a:endParaRPr>
          </a:p>
        </p:txBody>
      </p:sp>
      <p:graphicFrame>
        <p:nvGraphicFramePr>
          <p:cNvPr id="7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504471"/>
              </p:ext>
            </p:extLst>
          </p:nvPr>
        </p:nvGraphicFramePr>
        <p:xfrm>
          <a:off x="824788" y="1094404"/>
          <a:ext cx="10729912" cy="4716460"/>
        </p:xfrm>
        <a:graphic>
          <a:graphicData uri="http://schemas.openxmlformats.org/drawingml/2006/table">
            <a:tbl>
              <a:tblPr/>
              <a:tblGrid>
                <a:gridCol w="2800256"/>
                <a:gridCol w="1976717"/>
                <a:gridCol w="5952939"/>
              </a:tblGrid>
              <a:tr h="47164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國立成功大學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學校推薦排序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學生志願學群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G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第八學群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716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141327" marR="141327" marT="48229" marB="482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華康龍門石碑" pitchFamily="65" charset="-120"/>
                          <a:ea typeface="華康龍門石碑" pitchFamily="65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0033CC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第八學群</a:t>
                      </a:r>
                    </a:p>
                  </a:txBody>
                  <a:tcPr marL="141327" marR="141327" marT="48229" marB="482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圓角矩形 7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254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-1260782" y="1094404"/>
            <a:ext cx="1101992" cy="1101992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-1317724" y="4400380"/>
            <a:ext cx="1101992" cy="1101992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-1289253" y="2196396"/>
            <a:ext cx="1101992" cy="1101992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317724" y="3298388"/>
            <a:ext cx="1101992" cy="1101992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zh-CN" altLang="en-US" sz="2400" kern="0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TextBox 42"/>
          <p:cNvSpPr txBox="1"/>
          <p:nvPr/>
        </p:nvSpPr>
        <p:spPr>
          <a:xfrm>
            <a:off x="1213474" y="266653"/>
            <a:ext cx="6249644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zh-CN"/>
            </a:defPPr>
            <a:lvl1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defRPr kumimoji="0" sz="2800" b="1" i="0" u="none" strike="noStrike" cap="none" normalizeH="0" baseline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1pPr>
          </a:lstStyle>
          <a:p>
            <a:r>
              <a:rPr lang="zh-TW" altLang="en-US" b="0" dirty="0" smtClean="0">
                <a:solidFill>
                  <a:srgbClr val="002060"/>
                </a:solidFill>
              </a:rPr>
              <a:t>繁星推薦基本原則</a:t>
            </a:r>
            <a:r>
              <a:rPr lang="en-US" altLang="zh-TW" b="0" dirty="0" smtClean="0">
                <a:solidFill>
                  <a:srgbClr val="002060"/>
                </a:solidFill>
              </a:rPr>
              <a:t>-</a:t>
            </a:r>
            <a:r>
              <a:rPr lang="zh-TW" altLang="en-US" b="0" dirty="0" smtClean="0">
                <a:solidFill>
                  <a:srgbClr val="002060"/>
                </a:solidFill>
              </a:rPr>
              <a:t>範例</a:t>
            </a:r>
            <a:r>
              <a:rPr lang="en-US" altLang="zh-TW" b="0" dirty="0" smtClean="0">
                <a:solidFill>
                  <a:srgbClr val="002060"/>
                </a:solidFill>
              </a:rPr>
              <a:t>B-</a:t>
            </a:r>
            <a:r>
              <a:rPr lang="zh-TW" altLang="en-US" b="0" dirty="0" smtClean="0">
                <a:solidFill>
                  <a:srgbClr val="002060"/>
                </a:solidFill>
              </a:rPr>
              <a:t>校外</a:t>
            </a:r>
            <a:endParaRPr lang="zh-CN" altLang="en-US" b="0" dirty="0">
              <a:solidFill>
                <a:srgbClr val="002060"/>
              </a:solidFill>
            </a:endParaRPr>
          </a:p>
        </p:txBody>
      </p:sp>
      <p:graphicFrame>
        <p:nvGraphicFramePr>
          <p:cNvPr id="8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976541"/>
              </p:ext>
            </p:extLst>
          </p:nvPr>
        </p:nvGraphicFramePr>
        <p:xfrm>
          <a:off x="1011798" y="790924"/>
          <a:ext cx="10115549" cy="5105401"/>
        </p:xfrm>
        <a:graphic>
          <a:graphicData uri="http://schemas.openxmlformats.org/drawingml/2006/table">
            <a:tbl>
              <a:tblPr/>
              <a:tblGrid>
                <a:gridCol w="1622107"/>
                <a:gridCol w="1908237"/>
                <a:gridCol w="2196471"/>
                <a:gridCol w="2194366"/>
                <a:gridCol w="2194368"/>
              </a:tblGrid>
              <a:tr h="67565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高中</a:t>
                      </a:r>
                      <a:endParaRPr kumimoji="1" lang="en-US" altLang="zh-TW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推薦名單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高中</a:t>
                      </a:r>
                      <a:endParaRPr kumimoji="1" lang="en-US" altLang="zh-TW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推薦序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第一輪</a:t>
                      </a:r>
                      <a:endParaRPr kumimoji="1" lang="en-US" altLang="zh-TW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分發錄取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第二輪</a:t>
                      </a:r>
                      <a:endParaRPr kumimoji="1" lang="en-US" altLang="zh-TW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分發錄取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3718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第一學群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2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53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4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553718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第二學群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3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53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5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553718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第三學群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1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53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6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553718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第八學群</a:t>
                      </a:r>
                      <a:endParaRPr kumimoji="1" lang="en-US" altLang="zh-TW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（醫學、牙醫）</a:t>
                      </a: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G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1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53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</a:t>
                      </a:r>
                      <a:endParaRPr kumimoji="1" lang="zh-TW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r>
                        <a:rPr kumimoji="1" lang="en-US" altLang="zh-TW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華康超明體"/>
                          <a:ea typeface="華康超明體"/>
                          <a:cs typeface="華康超明體"/>
                        </a:rPr>
                        <a:t>2</a:t>
                      </a: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華康超明體"/>
                        <a:ea typeface="華康超明體"/>
                        <a:cs typeface="華康超明體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Tx/>
                        <a:buNone/>
                        <a:tabLst/>
                      </a:pPr>
                      <a:endParaRPr kumimoji="1" lang="zh-TW" alt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28575" marR="128575" marT="48223" marB="482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6730523" y="1447174"/>
            <a:ext cx="2196000" cy="5544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分發錄取</a:t>
            </a:r>
          </a:p>
        </p:txBody>
      </p:sp>
      <p:sp>
        <p:nvSpPr>
          <p:cNvPr id="18" name="矩形 17"/>
          <p:cNvSpPr/>
          <p:nvPr/>
        </p:nvSpPr>
        <p:spPr>
          <a:xfrm>
            <a:off x="6760135" y="3676999"/>
            <a:ext cx="2171700" cy="533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未錄取</a:t>
            </a:r>
          </a:p>
        </p:txBody>
      </p:sp>
      <p:grpSp>
        <p:nvGrpSpPr>
          <p:cNvPr id="19" name="群組 22"/>
          <p:cNvGrpSpPr>
            <a:grpSpLocks/>
          </p:cNvGrpSpPr>
          <p:nvPr/>
        </p:nvGrpSpPr>
        <p:grpSpPr bwMode="auto">
          <a:xfrm>
            <a:off x="6737423" y="2008534"/>
            <a:ext cx="2197067" cy="3860801"/>
            <a:chOff x="4715201" y="2712020"/>
            <a:chExt cx="1675531" cy="3771154"/>
          </a:xfrm>
        </p:grpSpPr>
        <p:sp>
          <p:nvSpPr>
            <p:cNvPr id="20" name="矩形 19"/>
            <p:cNvSpPr/>
            <p:nvPr/>
          </p:nvSpPr>
          <p:spPr>
            <a:xfrm>
              <a:off x="4716015" y="2712020"/>
              <a:ext cx="1674717" cy="16297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分發序在後</a:t>
              </a:r>
              <a:endParaRPr kumimoji="0"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未能錄取</a:t>
              </a:r>
              <a:endParaRPr kumimoji="0"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4715201" y="4862757"/>
              <a:ext cx="1674717" cy="5415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分發序</a:t>
              </a:r>
              <a:endParaRPr kumimoji="0"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在後、未能錄取</a:t>
              </a:r>
              <a:endParaRPr kumimoji="0"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4721638" y="5951305"/>
              <a:ext cx="1656185" cy="5318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分發序</a:t>
              </a:r>
              <a:endParaRPr kumimoji="0"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在後、未能錄取</a:t>
              </a:r>
              <a:endParaRPr kumimoji="0"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23" name="矩形 22"/>
          <p:cNvSpPr/>
          <p:nvPr/>
        </p:nvSpPr>
        <p:spPr>
          <a:xfrm>
            <a:off x="6745387" y="4756499"/>
            <a:ext cx="2171700" cy="5413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分發錄取</a:t>
            </a:r>
          </a:p>
        </p:txBody>
      </p:sp>
      <p:sp>
        <p:nvSpPr>
          <p:cNvPr id="24" name="矩形 23"/>
          <p:cNvSpPr/>
          <p:nvPr/>
        </p:nvSpPr>
        <p:spPr>
          <a:xfrm>
            <a:off x="8926523" y="3121594"/>
            <a:ext cx="2196000" cy="5544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校系有</a:t>
            </a: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缺額</a:t>
            </a:r>
            <a:endParaRPr lang="en-US" altLang="zh-TW" sz="1800" dirty="0" smtClean="0">
              <a:solidFill>
                <a:srgbClr val="33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分發</a:t>
            </a: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錄取</a:t>
            </a:r>
          </a:p>
        </p:txBody>
      </p:sp>
      <p:sp>
        <p:nvSpPr>
          <p:cNvPr id="25" name="矩形 24"/>
          <p:cNvSpPr/>
          <p:nvPr/>
        </p:nvSpPr>
        <p:spPr>
          <a:xfrm>
            <a:off x="8910189" y="4202100"/>
            <a:ext cx="2196000" cy="5544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校系有</a:t>
            </a: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缺額</a:t>
            </a:r>
            <a:endParaRPr lang="en-US" altLang="zh-TW" sz="1800" dirty="0" smtClean="0">
              <a:solidFill>
                <a:srgbClr val="33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分發</a:t>
            </a: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錄取</a:t>
            </a:r>
          </a:p>
        </p:txBody>
      </p:sp>
      <p:sp>
        <p:nvSpPr>
          <p:cNvPr id="26" name="矩形 25"/>
          <p:cNvSpPr/>
          <p:nvPr/>
        </p:nvSpPr>
        <p:spPr>
          <a:xfrm>
            <a:off x="8931835" y="2008536"/>
            <a:ext cx="2160588" cy="60801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校系無缺額</a:t>
            </a:r>
          </a:p>
        </p:txBody>
      </p:sp>
      <p:sp>
        <p:nvSpPr>
          <p:cNvPr id="27" name="矩形 26"/>
          <p:cNvSpPr/>
          <p:nvPr/>
        </p:nvSpPr>
        <p:spPr>
          <a:xfrm>
            <a:off x="8931835" y="2594427"/>
            <a:ext cx="2160588" cy="4984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校系有</a:t>
            </a: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缺額</a:t>
            </a:r>
            <a:endParaRPr lang="en-US" altLang="zh-TW" sz="1800" dirty="0" smtClean="0">
              <a:solidFill>
                <a:srgbClr val="33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800" dirty="0" smtClean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但第二</a:t>
            </a:r>
            <a:r>
              <a:rPr lang="zh-TW" altLang="en-US" sz="18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輪未錄取</a:t>
            </a:r>
          </a:p>
        </p:txBody>
      </p:sp>
      <p:sp>
        <p:nvSpPr>
          <p:cNvPr id="28" name="矩形 27"/>
          <p:cNvSpPr/>
          <p:nvPr/>
        </p:nvSpPr>
        <p:spPr>
          <a:xfrm>
            <a:off x="8931835" y="5326411"/>
            <a:ext cx="2160588" cy="5429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4803" tIns="57401" rIns="114803" bIns="5740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校系無缺額</a:t>
            </a:r>
          </a:p>
        </p:txBody>
      </p:sp>
      <p:sp>
        <p:nvSpPr>
          <p:cNvPr id="29" name="矩形 28"/>
          <p:cNvSpPr/>
          <p:nvPr/>
        </p:nvSpPr>
        <p:spPr>
          <a:xfrm>
            <a:off x="8920768" y="3675994"/>
            <a:ext cx="2196000" cy="554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4803" tIns="57401" rIns="114803" bIns="57401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dirty="0">
                <a:solidFill>
                  <a:srgbClr val="33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校系無缺額</a:t>
            </a:r>
          </a:p>
        </p:txBody>
      </p:sp>
      <p:sp>
        <p:nvSpPr>
          <p:cNvPr id="9" name="矩形 8"/>
          <p:cNvSpPr/>
          <p:nvPr/>
        </p:nvSpPr>
        <p:spPr>
          <a:xfrm>
            <a:off x="1010266" y="1475136"/>
            <a:ext cx="7921570" cy="32559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803" tIns="57401" rIns="114803" bIns="5740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00"/>
          </a:p>
        </p:txBody>
      </p:sp>
      <p:sp>
        <p:nvSpPr>
          <p:cNvPr id="15" name="矩形 14"/>
          <p:cNvSpPr/>
          <p:nvPr/>
        </p:nvSpPr>
        <p:spPr>
          <a:xfrm>
            <a:off x="8931835" y="1475136"/>
            <a:ext cx="2160588" cy="32592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803" tIns="57401" rIns="114803" bIns="5740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00"/>
          </a:p>
        </p:txBody>
      </p:sp>
      <p:sp>
        <p:nvSpPr>
          <p:cNvPr id="16" name="矩形 15"/>
          <p:cNvSpPr/>
          <p:nvPr/>
        </p:nvSpPr>
        <p:spPr>
          <a:xfrm>
            <a:off x="8931835" y="4756500"/>
            <a:ext cx="2160588" cy="111283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803" tIns="57401" rIns="114803" bIns="5740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00"/>
          </a:p>
        </p:txBody>
      </p:sp>
      <p:sp>
        <p:nvSpPr>
          <p:cNvPr id="10" name="矩形 9"/>
          <p:cNvSpPr/>
          <p:nvPr/>
        </p:nvSpPr>
        <p:spPr>
          <a:xfrm>
            <a:off x="1011798" y="4756499"/>
            <a:ext cx="7920037" cy="111283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803" tIns="57401" rIns="114803" bIns="5740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00"/>
          </a:p>
        </p:txBody>
      </p:sp>
      <p:sp>
        <p:nvSpPr>
          <p:cNvPr id="30" name="圓角矩形 29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750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97197" y="2374494"/>
            <a:ext cx="6489833" cy="2180035"/>
          </a:xfrm>
          <a:prstGeom prst="rect">
            <a:avLst/>
          </a:prstGeom>
          <a:noFill/>
          <a:ln w="63500">
            <a:solidFill>
              <a:srgbClr val="F2B9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922463" y="2374494"/>
            <a:ext cx="221227" cy="2182761"/>
          </a:xfrm>
          <a:prstGeom prst="rect">
            <a:avLst/>
          </a:prstGeom>
          <a:solidFill>
            <a:srgbClr val="F2B9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 rot="19764056">
            <a:off x="2096300" y="1371843"/>
            <a:ext cx="2026436" cy="1887315"/>
            <a:chOff x="1164" y="687"/>
            <a:chExt cx="3219" cy="2998"/>
          </a:xfrm>
          <a:solidFill>
            <a:srgbClr val="F2B973"/>
          </a:solidFill>
          <a:effectLst/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1164" y="687"/>
              <a:ext cx="3219" cy="2998"/>
            </a:xfrm>
            <a:custGeom>
              <a:avLst/>
              <a:gdLst>
                <a:gd name="T0" fmla="*/ 96 w 1360"/>
                <a:gd name="T1" fmla="*/ 404 h 1266"/>
                <a:gd name="T2" fmla="*/ 96 w 1360"/>
                <a:gd name="T3" fmla="*/ 527 h 1266"/>
                <a:gd name="T4" fmla="*/ 105 w 1360"/>
                <a:gd name="T5" fmla="*/ 537 h 1266"/>
                <a:gd name="T6" fmla="*/ 123 w 1360"/>
                <a:gd name="T7" fmla="*/ 616 h 1266"/>
                <a:gd name="T8" fmla="*/ 119 w 1360"/>
                <a:gd name="T9" fmla="*/ 629 h 1266"/>
                <a:gd name="T10" fmla="*/ 147 w 1360"/>
                <a:gd name="T11" fmla="*/ 940 h 1266"/>
                <a:gd name="T12" fmla="*/ 169 w 1360"/>
                <a:gd name="T13" fmla="*/ 1194 h 1266"/>
                <a:gd name="T14" fmla="*/ 175 w 1360"/>
                <a:gd name="T15" fmla="*/ 1266 h 1266"/>
                <a:gd name="T16" fmla="*/ 0 w 1360"/>
                <a:gd name="T17" fmla="*/ 1266 h 1266"/>
                <a:gd name="T18" fmla="*/ 6 w 1360"/>
                <a:gd name="T19" fmla="*/ 1197 h 1266"/>
                <a:gd name="T20" fmla="*/ 38 w 1360"/>
                <a:gd name="T21" fmla="*/ 811 h 1266"/>
                <a:gd name="T22" fmla="*/ 54 w 1360"/>
                <a:gd name="T23" fmla="*/ 629 h 1266"/>
                <a:gd name="T24" fmla="*/ 50 w 1360"/>
                <a:gd name="T25" fmla="*/ 613 h 1266"/>
                <a:gd name="T26" fmla="*/ 71 w 1360"/>
                <a:gd name="T27" fmla="*/ 537 h 1266"/>
                <a:gd name="T28" fmla="*/ 79 w 1360"/>
                <a:gd name="T29" fmla="*/ 525 h 1266"/>
                <a:gd name="T30" fmla="*/ 79 w 1360"/>
                <a:gd name="T31" fmla="*/ 407 h 1266"/>
                <a:gd name="T32" fmla="*/ 70 w 1360"/>
                <a:gd name="T33" fmla="*/ 392 h 1266"/>
                <a:gd name="T34" fmla="*/ 31 w 1360"/>
                <a:gd name="T35" fmla="*/ 374 h 1266"/>
                <a:gd name="T36" fmla="*/ 44 w 1360"/>
                <a:gd name="T37" fmla="*/ 366 h 1266"/>
                <a:gd name="T38" fmla="*/ 624 w 1360"/>
                <a:gd name="T39" fmla="*/ 44 h 1266"/>
                <a:gd name="T40" fmla="*/ 692 w 1360"/>
                <a:gd name="T41" fmla="*/ 5 h 1266"/>
                <a:gd name="T42" fmla="*/ 718 w 1360"/>
                <a:gd name="T43" fmla="*/ 5 h 1266"/>
                <a:gd name="T44" fmla="*/ 1255 w 1360"/>
                <a:gd name="T45" fmla="*/ 275 h 1266"/>
                <a:gd name="T46" fmla="*/ 1360 w 1360"/>
                <a:gd name="T47" fmla="*/ 328 h 1266"/>
                <a:gd name="T48" fmla="*/ 1302 w 1360"/>
                <a:gd name="T49" fmla="*/ 360 h 1266"/>
                <a:gd name="T50" fmla="*/ 723 w 1360"/>
                <a:gd name="T51" fmla="*/ 666 h 1266"/>
                <a:gd name="T52" fmla="*/ 688 w 1360"/>
                <a:gd name="T53" fmla="*/ 668 h 1266"/>
                <a:gd name="T54" fmla="*/ 112 w 1360"/>
                <a:gd name="T55" fmla="*/ 411 h 1266"/>
                <a:gd name="T56" fmla="*/ 96 w 1360"/>
                <a:gd name="T57" fmla="*/ 404 h 1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60" h="1266">
                  <a:moveTo>
                    <a:pt x="96" y="404"/>
                  </a:moveTo>
                  <a:cubicBezTo>
                    <a:pt x="96" y="447"/>
                    <a:pt x="96" y="487"/>
                    <a:pt x="96" y="527"/>
                  </a:cubicBezTo>
                  <a:cubicBezTo>
                    <a:pt x="96" y="531"/>
                    <a:pt x="101" y="535"/>
                    <a:pt x="105" y="537"/>
                  </a:cubicBezTo>
                  <a:cubicBezTo>
                    <a:pt x="136" y="555"/>
                    <a:pt x="144" y="585"/>
                    <a:pt x="123" y="616"/>
                  </a:cubicBezTo>
                  <a:cubicBezTo>
                    <a:pt x="121" y="620"/>
                    <a:pt x="119" y="625"/>
                    <a:pt x="119" y="629"/>
                  </a:cubicBezTo>
                  <a:cubicBezTo>
                    <a:pt x="128" y="733"/>
                    <a:pt x="138" y="836"/>
                    <a:pt x="147" y="940"/>
                  </a:cubicBezTo>
                  <a:cubicBezTo>
                    <a:pt x="154" y="1024"/>
                    <a:pt x="162" y="1109"/>
                    <a:pt x="169" y="1194"/>
                  </a:cubicBezTo>
                  <a:cubicBezTo>
                    <a:pt x="171" y="1217"/>
                    <a:pt x="173" y="1239"/>
                    <a:pt x="175" y="1266"/>
                  </a:cubicBezTo>
                  <a:cubicBezTo>
                    <a:pt x="117" y="1266"/>
                    <a:pt x="60" y="1266"/>
                    <a:pt x="0" y="1266"/>
                  </a:cubicBezTo>
                  <a:cubicBezTo>
                    <a:pt x="2" y="1244"/>
                    <a:pt x="4" y="1220"/>
                    <a:pt x="6" y="1197"/>
                  </a:cubicBezTo>
                  <a:cubicBezTo>
                    <a:pt x="16" y="1068"/>
                    <a:pt x="27" y="940"/>
                    <a:pt x="38" y="811"/>
                  </a:cubicBezTo>
                  <a:cubicBezTo>
                    <a:pt x="43" y="750"/>
                    <a:pt x="49" y="690"/>
                    <a:pt x="54" y="629"/>
                  </a:cubicBezTo>
                  <a:cubicBezTo>
                    <a:pt x="54" y="624"/>
                    <a:pt x="52" y="617"/>
                    <a:pt x="50" y="613"/>
                  </a:cubicBezTo>
                  <a:cubicBezTo>
                    <a:pt x="32" y="583"/>
                    <a:pt x="40" y="553"/>
                    <a:pt x="71" y="537"/>
                  </a:cubicBezTo>
                  <a:cubicBezTo>
                    <a:pt x="75" y="535"/>
                    <a:pt x="79" y="529"/>
                    <a:pt x="79" y="525"/>
                  </a:cubicBezTo>
                  <a:cubicBezTo>
                    <a:pt x="79" y="486"/>
                    <a:pt x="80" y="446"/>
                    <a:pt x="79" y="407"/>
                  </a:cubicBezTo>
                  <a:cubicBezTo>
                    <a:pt x="79" y="402"/>
                    <a:pt x="74" y="395"/>
                    <a:pt x="70" y="392"/>
                  </a:cubicBezTo>
                  <a:cubicBezTo>
                    <a:pt x="58" y="386"/>
                    <a:pt x="45" y="381"/>
                    <a:pt x="31" y="374"/>
                  </a:cubicBezTo>
                  <a:cubicBezTo>
                    <a:pt x="36" y="371"/>
                    <a:pt x="40" y="368"/>
                    <a:pt x="44" y="366"/>
                  </a:cubicBezTo>
                  <a:cubicBezTo>
                    <a:pt x="237" y="259"/>
                    <a:pt x="431" y="151"/>
                    <a:pt x="624" y="44"/>
                  </a:cubicBezTo>
                  <a:cubicBezTo>
                    <a:pt x="647" y="31"/>
                    <a:pt x="670" y="19"/>
                    <a:pt x="692" y="5"/>
                  </a:cubicBezTo>
                  <a:cubicBezTo>
                    <a:pt x="702" y="0"/>
                    <a:pt x="709" y="1"/>
                    <a:pt x="718" y="5"/>
                  </a:cubicBezTo>
                  <a:cubicBezTo>
                    <a:pt x="897" y="96"/>
                    <a:pt x="1076" y="185"/>
                    <a:pt x="1255" y="275"/>
                  </a:cubicBezTo>
                  <a:cubicBezTo>
                    <a:pt x="1289" y="293"/>
                    <a:pt x="1324" y="310"/>
                    <a:pt x="1360" y="328"/>
                  </a:cubicBezTo>
                  <a:cubicBezTo>
                    <a:pt x="1339" y="340"/>
                    <a:pt x="1320" y="350"/>
                    <a:pt x="1302" y="360"/>
                  </a:cubicBezTo>
                  <a:cubicBezTo>
                    <a:pt x="1109" y="462"/>
                    <a:pt x="916" y="564"/>
                    <a:pt x="723" y="666"/>
                  </a:cubicBezTo>
                  <a:cubicBezTo>
                    <a:pt x="711" y="672"/>
                    <a:pt x="701" y="674"/>
                    <a:pt x="688" y="668"/>
                  </a:cubicBezTo>
                  <a:cubicBezTo>
                    <a:pt x="496" y="582"/>
                    <a:pt x="304" y="496"/>
                    <a:pt x="112" y="411"/>
                  </a:cubicBezTo>
                  <a:cubicBezTo>
                    <a:pt x="108" y="409"/>
                    <a:pt x="103" y="407"/>
                    <a:pt x="96" y="404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1829" y="1959"/>
              <a:ext cx="2000" cy="947"/>
            </a:xfrm>
            <a:custGeom>
              <a:avLst/>
              <a:gdLst>
                <a:gd name="T0" fmla="*/ 0 w 845"/>
                <a:gd name="T1" fmla="*/ 147 h 400"/>
                <a:gd name="T2" fmla="*/ 78 w 845"/>
                <a:gd name="T3" fmla="*/ 32 h 400"/>
                <a:gd name="T4" fmla="*/ 96 w 845"/>
                <a:gd name="T5" fmla="*/ 28 h 400"/>
                <a:gd name="T6" fmla="*/ 262 w 845"/>
                <a:gd name="T7" fmla="*/ 101 h 400"/>
                <a:gd name="T8" fmla="*/ 417 w 845"/>
                <a:gd name="T9" fmla="*/ 170 h 400"/>
                <a:gd name="T10" fmla="*/ 434 w 845"/>
                <a:gd name="T11" fmla="*/ 167 h 400"/>
                <a:gd name="T12" fmla="*/ 724 w 845"/>
                <a:gd name="T13" fmla="*/ 13 h 400"/>
                <a:gd name="T14" fmla="*/ 749 w 845"/>
                <a:gd name="T15" fmla="*/ 0 h 400"/>
                <a:gd name="T16" fmla="*/ 845 w 845"/>
                <a:gd name="T17" fmla="*/ 143 h 400"/>
                <a:gd name="T18" fmla="*/ 743 w 845"/>
                <a:gd name="T19" fmla="*/ 207 h 400"/>
                <a:gd name="T20" fmla="*/ 448 w 845"/>
                <a:gd name="T21" fmla="*/ 393 h 400"/>
                <a:gd name="T22" fmla="*/ 421 w 845"/>
                <a:gd name="T23" fmla="*/ 394 h 400"/>
                <a:gd name="T24" fmla="*/ 8 w 845"/>
                <a:gd name="T25" fmla="*/ 153 h 400"/>
                <a:gd name="T26" fmla="*/ 0 w 845"/>
                <a:gd name="T27" fmla="*/ 147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5" h="400">
                  <a:moveTo>
                    <a:pt x="0" y="147"/>
                  </a:moveTo>
                  <a:cubicBezTo>
                    <a:pt x="27" y="108"/>
                    <a:pt x="53" y="70"/>
                    <a:pt x="78" y="32"/>
                  </a:cubicBezTo>
                  <a:cubicBezTo>
                    <a:pt x="84" y="24"/>
                    <a:pt x="89" y="25"/>
                    <a:pt x="96" y="28"/>
                  </a:cubicBezTo>
                  <a:cubicBezTo>
                    <a:pt x="151" y="53"/>
                    <a:pt x="206" y="77"/>
                    <a:pt x="262" y="101"/>
                  </a:cubicBezTo>
                  <a:cubicBezTo>
                    <a:pt x="313" y="124"/>
                    <a:pt x="365" y="147"/>
                    <a:pt x="417" y="170"/>
                  </a:cubicBezTo>
                  <a:cubicBezTo>
                    <a:pt x="421" y="172"/>
                    <a:pt x="429" y="170"/>
                    <a:pt x="434" y="167"/>
                  </a:cubicBezTo>
                  <a:cubicBezTo>
                    <a:pt x="531" y="116"/>
                    <a:pt x="627" y="65"/>
                    <a:pt x="724" y="13"/>
                  </a:cubicBezTo>
                  <a:cubicBezTo>
                    <a:pt x="732" y="9"/>
                    <a:pt x="740" y="5"/>
                    <a:pt x="749" y="0"/>
                  </a:cubicBezTo>
                  <a:cubicBezTo>
                    <a:pt x="781" y="48"/>
                    <a:pt x="813" y="95"/>
                    <a:pt x="845" y="143"/>
                  </a:cubicBezTo>
                  <a:cubicBezTo>
                    <a:pt x="811" y="165"/>
                    <a:pt x="777" y="186"/>
                    <a:pt x="743" y="207"/>
                  </a:cubicBezTo>
                  <a:cubicBezTo>
                    <a:pt x="645" y="269"/>
                    <a:pt x="546" y="331"/>
                    <a:pt x="448" y="393"/>
                  </a:cubicBezTo>
                  <a:cubicBezTo>
                    <a:pt x="438" y="399"/>
                    <a:pt x="431" y="400"/>
                    <a:pt x="421" y="394"/>
                  </a:cubicBezTo>
                  <a:cubicBezTo>
                    <a:pt x="284" y="313"/>
                    <a:pt x="146" y="233"/>
                    <a:pt x="8" y="153"/>
                  </a:cubicBezTo>
                  <a:cubicBezTo>
                    <a:pt x="6" y="151"/>
                    <a:pt x="3" y="149"/>
                    <a:pt x="0" y="147"/>
                  </a:cubicBezTo>
                  <a:close/>
                </a:path>
              </a:pathLst>
            </a:custGeom>
            <a:grpFill/>
            <a:ln w="25400">
              <a:solidFill>
                <a:srgbClr val="EBE9D0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defTabSz="60946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HK" altLang="en-US" dirty="0">
                <a:latin typeface="微软雅黑" panose="020B0503020204020204" pitchFamily="34" charset="-122"/>
                <a:ea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387431" y="2910513"/>
            <a:ext cx="610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繁星簡章簡單讀</a:t>
            </a:r>
            <a:endParaRPr lang="zh-CN" altLang="en-US" sz="66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 rot="5400000">
            <a:off x="-1825395" y="2343771"/>
            <a:ext cx="2270025" cy="902459"/>
            <a:chOff x="5604327" y="1072832"/>
            <a:chExt cx="3149600" cy="1117600"/>
          </a:xfrm>
        </p:grpSpPr>
        <p:sp>
          <p:nvSpPr>
            <p:cNvPr id="9" name="矩形 8"/>
            <p:cNvSpPr/>
            <p:nvPr/>
          </p:nvSpPr>
          <p:spPr>
            <a:xfrm>
              <a:off x="5604327" y="1072832"/>
              <a:ext cx="787400" cy="1117600"/>
            </a:xfrm>
            <a:prstGeom prst="rect">
              <a:avLst/>
            </a:prstGeom>
            <a:solidFill>
              <a:srgbClr val="5ABB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6391727" y="1072832"/>
              <a:ext cx="787400" cy="1117600"/>
            </a:xfrm>
            <a:prstGeom prst="rect">
              <a:avLst/>
            </a:prstGeom>
            <a:solidFill>
              <a:srgbClr val="7562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7179127" y="1072832"/>
              <a:ext cx="787400" cy="1117600"/>
            </a:xfrm>
            <a:prstGeom prst="rect">
              <a:avLst/>
            </a:prstGeom>
            <a:solidFill>
              <a:srgbClr val="EF5B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7966527" y="1072832"/>
              <a:ext cx="787400" cy="1117600"/>
            </a:xfrm>
            <a:prstGeom prst="rect">
              <a:avLst/>
            </a:prstGeom>
            <a:solidFill>
              <a:srgbClr val="F2B9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13" name="圖片 12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701" y="76472"/>
            <a:ext cx="3472434" cy="911019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14" name="圓角矩形 13"/>
          <p:cNvSpPr/>
          <p:nvPr/>
        </p:nvSpPr>
        <p:spPr>
          <a:xfrm>
            <a:off x="-441" y="5912269"/>
            <a:ext cx="12192441" cy="791478"/>
          </a:xfrm>
          <a:prstGeom prst="round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93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多彩复古答辩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3">
      <a:majorFont>
        <a:latin typeface="等线 Light"/>
        <a:ea typeface="華康超明體"/>
        <a:cs typeface=""/>
      </a:majorFont>
      <a:minorFont>
        <a:latin typeface="等线"/>
        <a:ea typeface="華康中圓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904</Words>
  <Application>Microsoft Office PowerPoint</Application>
  <PresentationFormat>寬螢幕</PresentationFormat>
  <Paragraphs>243</Paragraphs>
  <Slides>18</Slides>
  <Notes>17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31" baseType="lpstr">
      <vt:lpstr>等线</vt:lpstr>
      <vt:lpstr>微软雅黑</vt:lpstr>
      <vt:lpstr>宋体</vt:lpstr>
      <vt:lpstr>华文隶书</vt:lpstr>
      <vt:lpstr>華康中圓體</vt:lpstr>
      <vt:lpstr>華康秀風體W3</vt:lpstr>
      <vt:lpstr>華康超明體</vt:lpstr>
      <vt:lpstr>微軟正黑體</vt:lpstr>
      <vt:lpstr>標楷體</vt:lpstr>
      <vt:lpstr>Arial</vt:lpstr>
      <vt:lpstr>Times New Roman</vt:lpstr>
      <vt:lpstr>Wingdings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柏翔 王</cp:lastModifiedBy>
  <cp:revision>60</cp:revision>
  <dcterms:created xsi:type="dcterms:W3CDTF">2017-04-01T14:37:23Z</dcterms:created>
  <dcterms:modified xsi:type="dcterms:W3CDTF">2020-02-26T06:26:05Z</dcterms:modified>
</cp:coreProperties>
</file>