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256" r:id="rId2"/>
    <p:sldId id="409" r:id="rId3"/>
    <p:sldId id="296" r:id="rId4"/>
    <p:sldId id="410" r:id="rId5"/>
    <p:sldId id="411" r:id="rId6"/>
    <p:sldId id="290" r:id="rId7"/>
    <p:sldId id="333" r:id="rId8"/>
    <p:sldId id="444" r:id="rId9"/>
    <p:sldId id="442" r:id="rId10"/>
    <p:sldId id="443" r:id="rId11"/>
    <p:sldId id="445" r:id="rId12"/>
    <p:sldId id="449" r:id="rId13"/>
    <p:sldId id="446" r:id="rId14"/>
    <p:sldId id="447" r:id="rId15"/>
    <p:sldId id="448" r:id="rId16"/>
    <p:sldId id="451" r:id="rId17"/>
    <p:sldId id="413" r:id="rId18"/>
    <p:sldId id="450" r:id="rId19"/>
    <p:sldId id="452" r:id="rId20"/>
    <p:sldId id="335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338" r:id="rId31"/>
    <p:sldId id="393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292" r:id="rId40"/>
    <p:sldId id="423" r:id="rId41"/>
    <p:sldId id="424" r:id="rId42"/>
    <p:sldId id="425" r:id="rId43"/>
    <p:sldId id="426" r:id="rId44"/>
    <p:sldId id="427" r:id="rId45"/>
    <p:sldId id="428" r:id="rId46"/>
    <p:sldId id="429" r:id="rId47"/>
    <p:sldId id="430" r:id="rId48"/>
    <p:sldId id="431" r:id="rId49"/>
    <p:sldId id="432" r:id="rId50"/>
    <p:sldId id="433" r:id="rId51"/>
    <p:sldId id="434" r:id="rId52"/>
    <p:sldId id="435" r:id="rId53"/>
    <p:sldId id="436" r:id="rId54"/>
    <p:sldId id="437" r:id="rId55"/>
    <p:sldId id="438" r:id="rId56"/>
    <p:sldId id="439" r:id="rId57"/>
    <p:sldId id="440" r:id="rId58"/>
    <p:sldId id="291" r:id="rId59"/>
    <p:sldId id="342" r:id="rId60"/>
    <p:sldId id="346" r:id="rId61"/>
    <p:sldId id="351" r:id="rId62"/>
    <p:sldId id="352" r:id="rId63"/>
    <p:sldId id="357" r:id="rId64"/>
    <p:sldId id="358" r:id="rId65"/>
    <p:sldId id="359" r:id="rId66"/>
    <p:sldId id="360" r:id="rId67"/>
    <p:sldId id="362" r:id="rId68"/>
    <p:sldId id="361" r:id="rId69"/>
    <p:sldId id="363" r:id="rId70"/>
    <p:sldId id="366" r:id="rId71"/>
    <p:sldId id="367" r:id="rId72"/>
    <p:sldId id="340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2" r:id="rId85"/>
    <p:sldId id="331" r:id="rId86"/>
    <p:sldId id="412" r:id="rId87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65B"/>
    <a:srgbClr val="0000FF"/>
    <a:srgbClr val="FFFF66"/>
    <a:srgbClr val="FFFFCC"/>
    <a:srgbClr val="AA221E"/>
    <a:srgbClr val="D1CFD1"/>
    <a:srgbClr val="E3E0D5"/>
    <a:srgbClr val="000000"/>
    <a:srgbClr val="780B09"/>
    <a:srgbClr val="F2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3" autoAdjust="0"/>
    <p:restoredTop sz="93368" autoAdjust="0"/>
  </p:normalViewPr>
  <p:slideViewPr>
    <p:cSldViewPr snapToGrid="0">
      <p:cViewPr>
        <p:scale>
          <a:sx n="89" d="100"/>
          <a:sy n="89" d="100"/>
        </p:scale>
        <p:origin x="-1373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BA44D-0FBC-4435-9419-0E9E329708E2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10503DF8-5219-4A79-8B03-678C9DCB9AD8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高一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dirty="0" smtClean="0">
              <a:latin typeface="微軟正黑體" pitchFamily="34" charset="-120"/>
              <a:ea typeface="微軟正黑體" pitchFamily="34" charset="-120"/>
            </a:rPr>
          </a:b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試探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CD165562-5C0D-4C6B-970A-37F8F294EE2E}" type="parTrans" cxnId="{AFA5F23A-2433-43D7-B1F8-406A4738B0D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6CEC6D2-2EB7-4883-9568-58C0F498E46F}" type="sibTrans" cxnId="{AFA5F23A-2433-43D7-B1F8-406A4738B0D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4A9974A-8DA0-40C5-85C2-C4AD6E758C29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高二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dirty="0" smtClean="0">
              <a:latin typeface="微軟正黑體" pitchFamily="34" charset="-120"/>
              <a:ea typeface="微軟正黑體" pitchFamily="34" charset="-120"/>
            </a:rPr>
          </a:b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深化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F84F191A-D3E9-43E9-A182-37FB83FB2067}" type="parTrans" cxnId="{585084CD-21D9-467D-B4CD-6AA3ECA0F90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8A1539D-BA6D-4081-9A0B-0098E09C4BD9}" type="sibTrans" cxnId="{585084CD-21D9-467D-B4CD-6AA3ECA0F90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D6A0420-05A7-4ED2-A30A-279E310BE00C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高三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dirty="0" smtClean="0">
              <a:latin typeface="微軟正黑體" pitchFamily="34" charset="-120"/>
              <a:ea typeface="微軟正黑體" pitchFamily="34" charset="-120"/>
            </a:rPr>
          </a:b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銜接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79C94F2E-B349-47B4-BC98-4FEB29F89708}" type="parTrans" cxnId="{D36F52B1-9ACE-4204-82CD-AE56F65BD9B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37EB838-13B5-448E-82E3-391CA1A725B0}" type="sibTrans" cxnId="{D36F52B1-9ACE-4204-82CD-AE56F65BD9B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039AA2B-5E72-4DE3-AD6D-CCC0144D54E9}" type="pres">
      <dgm:prSet presAssocID="{CABBA44D-0FBC-4435-9419-0E9E329708E2}" presName="CompostProcess" presStyleCnt="0">
        <dgm:presLayoutVars>
          <dgm:dir/>
          <dgm:resizeHandles val="exact"/>
        </dgm:presLayoutVars>
      </dgm:prSet>
      <dgm:spPr/>
    </dgm:pt>
    <dgm:pt modelId="{FA8FF431-7E6C-4C21-B071-6EDB7A408D2A}" type="pres">
      <dgm:prSet presAssocID="{CABBA44D-0FBC-4435-9419-0E9E329708E2}" presName="arrow" presStyleLbl="bgShp" presStyleIdx="0" presStyleCnt="1"/>
      <dgm:spPr/>
    </dgm:pt>
    <dgm:pt modelId="{566C222C-24CA-434E-ACFA-804AB07AE218}" type="pres">
      <dgm:prSet presAssocID="{CABBA44D-0FBC-4435-9419-0E9E329708E2}" presName="linearProcess" presStyleCnt="0"/>
      <dgm:spPr/>
    </dgm:pt>
    <dgm:pt modelId="{1DB5425D-A563-4EBF-A8FD-79303BAFD8DD}" type="pres">
      <dgm:prSet presAssocID="{10503DF8-5219-4A79-8B03-678C9DCB9AD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6C9847-1778-4E85-9804-DAE20AC52AEF}" type="pres">
      <dgm:prSet presAssocID="{76CEC6D2-2EB7-4883-9568-58C0F498E46F}" presName="sibTrans" presStyleCnt="0"/>
      <dgm:spPr/>
    </dgm:pt>
    <dgm:pt modelId="{DA707AC9-42DF-4B08-9570-FBDE4D98EC3E}" type="pres">
      <dgm:prSet presAssocID="{24A9974A-8DA0-40C5-85C2-C4AD6E758C2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DCF8C-B1B2-467E-A16A-89A55DB84D2C}" type="pres">
      <dgm:prSet presAssocID="{08A1539D-BA6D-4081-9A0B-0098E09C4BD9}" presName="sibTrans" presStyleCnt="0"/>
      <dgm:spPr/>
    </dgm:pt>
    <dgm:pt modelId="{4A2CA796-A7AF-498E-9AD3-06AF76832E1D}" type="pres">
      <dgm:prSet presAssocID="{4D6A0420-05A7-4ED2-A30A-279E310BE00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52D0C4-E454-4991-82FF-A62D3CEB3983}" type="presOf" srcId="{4D6A0420-05A7-4ED2-A30A-279E310BE00C}" destId="{4A2CA796-A7AF-498E-9AD3-06AF76832E1D}" srcOrd="0" destOrd="0" presId="urn:microsoft.com/office/officeart/2005/8/layout/hProcess9"/>
    <dgm:cxn modelId="{7856C115-1868-4F12-AAA7-F88A75B4CD99}" type="presOf" srcId="{10503DF8-5219-4A79-8B03-678C9DCB9AD8}" destId="{1DB5425D-A563-4EBF-A8FD-79303BAFD8DD}" srcOrd="0" destOrd="0" presId="urn:microsoft.com/office/officeart/2005/8/layout/hProcess9"/>
    <dgm:cxn modelId="{D36F52B1-9ACE-4204-82CD-AE56F65BD9B8}" srcId="{CABBA44D-0FBC-4435-9419-0E9E329708E2}" destId="{4D6A0420-05A7-4ED2-A30A-279E310BE00C}" srcOrd="2" destOrd="0" parTransId="{79C94F2E-B349-47B4-BC98-4FEB29F89708}" sibTransId="{B37EB838-13B5-448E-82E3-391CA1A725B0}"/>
    <dgm:cxn modelId="{FAF94E44-AD55-4ED1-9D4D-BA515918467B}" type="presOf" srcId="{24A9974A-8DA0-40C5-85C2-C4AD6E758C29}" destId="{DA707AC9-42DF-4B08-9570-FBDE4D98EC3E}" srcOrd="0" destOrd="0" presId="urn:microsoft.com/office/officeart/2005/8/layout/hProcess9"/>
    <dgm:cxn modelId="{585084CD-21D9-467D-B4CD-6AA3ECA0F90F}" srcId="{CABBA44D-0FBC-4435-9419-0E9E329708E2}" destId="{24A9974A-8DA0-40C5-85C2-C4AD6E758C29}" srcOrd="1" destOrd="0" parTransId="{F84F191A-D3E9-43E9-A182-37FB83FB2067}" sibTransId="{08A1539D-BA6D-4081-9A0B-0098E09C4BD9}"/>
    <dgm:cxn modelId="{AFA5F23A-2433-43D7-B1F8-406A4738B0DE}" srcId="{CABBA44D-0FBC-4435-9419-0E9E329708E2}" destId="{10503DF8-5219-4A79-8B03-678C9DCB9AD8}" srcOrd="0" destOrd="0" parTransId="{CD165562-5C0D-4C6B-970A-37F8F294EE2E}" sibTransId="{76CEC6D2-2EB7-4883-9568-58C0F498E46F}"/>
    <dgm:cxn modelId="{1729CDD6-629D-4FD3-BE25-FBD648242D43}" type="presOf" srcId="{CABBA44D-0FBC-4435-9419-0E9E329708E2}" destId="{A039AA2B-5E72-4DE3-AD6D-CCC0144D54E9}" srcOrd="0" destOrd="0" presId="urn:microsoft.com/office/officeart/2005/8/layout/hProcess9"/>
    <dgm:cxn modelId="{70BD40FA-6066-4FF7-97EA-10C79BFEC0D2}" type="presParOf" srcId="{A039AA2B-5E72-4DE3-AD6D-CCC0144D54E9}" destId="{FA8FF431-7E6C-4C21-B071-6EDB7A408D2A}" srcOrd="0" destOrd="0" presId="urn:microsoft.com/office/officeart/2005/8/layout/hProcess9"/>
    <dgm:cxn modelId="{1EF8E7E0-A675-48FD-BAFE-3ABF4FC33655}" type="presParOf" srcId="{A039AA2B-5E72-4DE3-AD6D-CCC0144D54E9}" destId="{566C222C-24CA-434E-ACFA-804AB07AE218}" srcOrd="1" destOrd="0" presId="urn:microsoft.com/office/officeart/2005/8/layout/hProcess9"/>
    <dgm:cxn modelId="{710112A8-8EFB-43A1-9C81-8AC921761255}" type="presParOf" srcId="{566C222C-24CA-434E-ACFA-804AB07AE218}" destId="{1DB5425D-A563-4EBF-A8FD-79303BAFD8DD}" srcOrd="0" destOrd="0" presId="urn:microsoft.com/office/officeart/2005/8/layout/hProcess9"/>
    <dgm:cxn modelId="{EFBB01D5-9BC3-44EC-84B9-68BFB19B3A5F}" type="presParOf" srcId="{566C222C-24CA-434E-ACFA-804AB07AE218}" destId="{666C9847-1778-4E85-9804-DAE20AC52AEF}" srcOrd="1" destOrd="0" presId="urn:microsoft.com/office/officeart/2005/8/layout/hProcess9"/>
    <dgm:cxn modelId="{CBA90908-4826-4D30-B43D-7BDD03C544DF}" type="presParOf" srcId="{566C222C-24CA-434E-ACFA-804AB07AE218}" destId="{DA707AC9-42DF-4B08-9570-FBDE4D98EC3E}" srcOrd="2" destOrd="0" presId="urn:microsoft.com/office/officeart/2005/8/layout/hProcess9"/>
    <dgm:cxn modelId="{08164D13-E02D-49CA-9D84-57FE40F4288D}" type="presParOf" srcId="{566C222C-24CA-434E-ACFA-804AB07AE218}" destId="{00ADCF8C-B1B2-467E-A16A-89A55DB84D2C}" srcOrd="3" destOrd="0" presId="urn:microsoft.com/office/officeart/2005/8/layout/hProcess9"/>
    <dgm:cxn modelId="{F1A7D384-97FA-4611-83EF-2723CAA60912}" type="presParOf" srcId="{566C222C-24CA-434E-ACFA-804AB07AE218}" destId="{4A2CA796-A7AF-498E-9AD3-06AF76832E1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824FC-F6EF-4E97-8BD5-BEE1B769F029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FB1765FD-1C5E-4F25-8774-764C25181EC4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特質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476BB10F-1C3C-4FF6-9B92-8BFBD922F31F}" type="parTrans" cxnId="{BE230A0C-7D1F-4866-8BD3-4F348B9EDBC7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E12FBB8-E09D-4CA7-96B6-734A1B7C6763}" type="sibTrans" cxnId="{BE230A0C-7D1F-4866-8BD3-4F348B9EDBC7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650B2BA-45B0-42BD-B3B0-299102131451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興趣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F11E2B12-C453-4A28-B88B-6B3C8A9903A1}" type="parTrans" cxnId="{A914E6B3-CFEC-438D-967A-4554074FC56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D9532AD-FFA8-4FFE-A903-D77032098BD8}" type="sibTrans" cxnId="{A914E6B3-CFEC-438D-967A-4554074FC56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4451568-5A34-4FBB-82C6-267964EDFCFF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性向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DF1D086C-A39E-47F8-B77D-5168D4ABA35E}" type="parTrans" cxnId="{895C143E-CBA8-4C72-817C-F8BED6800FD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2AB0256-4BD4-436D-909E-71FF662C77B2}" type="sibTrans" cxnId="{895C143E-CBA8-4C72-817C-F8BED6800FD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50F25E8-393C-47EE-9108-ED41487F6940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學群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9CD14783-E375-4823-B1FF-E9E74825C352}" type="parTrans" cxnId="{9ACBAF71-BD80-4BB5-9EAD-11454D99258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C7AD708-60D7-4A3F-A24E-65282ED18AC9}" type="sibTrans" cxnId="{9ACBAF71-BD80-4BB5-9EAD-11454D99258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79F17CD-F76E-45AE-A638-E08DE5982325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職業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C6E1340D-B73A-41D6-92FF-C804901A02A7}" type="parTrans" cxnId="{0D8D94E2-B9FC-457D-8861-698EA9C2B9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344F19F-6408-4655-9FEE-F2AE3FD58BA4}" type="sibTrans" cxnId="{0D8D94E2-B9FC-457D-8861-698EA9C2B9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25098D2-3CCF-4B5B-AE3D-0203AEA72FCE}" type="pres">
      <dgm:prSet presAssocID="{8D2824FC-F6EF-4E97-8BD5-BEE1B769F0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694F93-4714-4FE8-A463-9E72375C06D4}" type="pres">
      <dgm:prSet presAssocID="{FB1765FD-1C5E-4F25-8774-764C25181E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9FDB-8A5C-4CBE-BF7A-2F873CABC32F}" type="pres">
      <dgm:prSet presAssocID="{DE12FBB8-E09D-4CA7-96B6-734A1B7C6763}" presName="sibTrans" presStyleCnt="0"/>
      <dgm:spPr/>
    </dgm:pt>
    <dgm:pt modelId="{044C04A3-2291-4B7E-827D-2E2B82D6F26E}" type="pres">
      <dgm:prSet presAssocID="{D650B2BA-45B0-42BD-B3B0-29910213145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8DD8D6-3322-4D9A-B266-45DF432AB070}" type="pres">
      <dgm:prSet presAssocID="{7D9532AD-FFA8-4FFE-A903-D77032098BD8}" presName="sibTrans" presStyleCnt="0"/>
      <dgm:spPr/>
    </dgm:pt>
    <dgm:pt modelId="{8848C624-4228-4A90-BC42-DA2701C38026}" type="pres">
      <dgm:prSet presAssocID="{A4451568-5A34-4FBB-82C6-267964EDFCF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432487-B229-4AD9-9CD3-1DFBCBAC976A}" type="pres">
      <dgm:prSet presAssocID="{F2AB0256-4BD4-436D-909E-71FF662C77B2}" presName="sibTrans" presStyleCnt="0"/>
      <dgm:spPr/>
    </dgm:pt>
    <dgm:pt modelId="{4225F6EE-2AE2-47EB-A2C0-7F34D6A52A95}" type="pres">
      <dgm:prSet presAssocID="{050F25E8-393C-47EE-9108-ED41487F694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02EA70-8204-4189-B56E-336BE4388AF7}" type="pres">
      <dgm:prSet presAssocID="{4C7AD708-60D7-4A3F-A24E-65282ED18AC9}" presName="sibTrans" presStyleCnt="0"/>
      <dgm:spPr/>
    </dgm:pt>
    <dgm:pt modelId="{B7A7A4FC-38AC-4EE4-9C01-EE6CC0257A2B}" type="pres">
      <dgm:prSet presAssocID="{979F17CD-F76E-45AE-A638-E08DE59823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0C8536-2F58-4A96-AA49-F66708E03037}" type="presOf" srcId="{8D2824FC-F6EF-4E97-8BD5-BEE1B769F029}" destId="{F25098D2-3CCF-4B5B-AE3D-0203AEA72FCE}" srcOrd="0" destOrd="0" presId="urn:microsoft.com/office/officeart/2005/8/layout/default#1"/>
    <dgm:cxn modelId="{0D8D94E2-B9FC-457D-8861-698EA9C2B98B}" srcId="{8D2824FC-F6EF-4E97-8BD5-BEE1B769F029}" destId="{979F17CD-F76E-45AE-A638-E08DE5982325}" srcOrd="4" destOrd="0" parTransId="{C6E1340D-B73A-41D6-92FF-C804901A02A7}" sibTransId="{5344F19F-6408-4655-9FEE-F2AE3FD58BA4}"/>
    <dgm:cxn modelId="{C36A3E69-1957-4D4E-BCA4-C00E46951524}" type="presOf" srcId="{D650B2BA-45B0-42BD-B3B0-299102131451}" destId="{044C04A3-2291-4B7E-827D-2E2B82D6F26E}" srcOrd="0" destOrd="0" presId="urn:microsoft.com/office/officeart/2005/8/layout/default#1"/>
    <dgm:cxn modelId="{73FDDA17-B064-41C9-B13D-056DCA18D6D6}" type="presOf" srcId="{050F25E8-393C-47EE-9108-ED41487F6940}" destId="{4225F6EE-2AE2-47EB-A2C0-7F34D6A52A95}" srcOrd="0" destOrd="0" presId="urn:microsoft.com/office/officeart/2005/8/layout/default#1"/>
    <dgm:cxn modelId="{895C143E-CBA8-4C72-817C-F8BED6800FDA}" srcId="{8D2824FC-F6EF-4E97-8BD5-BEE1B769F029}" destId="{A4451568-5A34-4FBB-82C6-267964EDFCFF}" srcOrd="2" destOrd="0" parTransId="{DF1D086C-A39E-47F8-B77D-5168D4ABA35E}" sibTransId="{F2AB0256-4BD4-436D-909E-71FF662C77B2}"/>
    <dgm:cxn modelId="{5821EBA9-03B8-4981-8F24-6323F4A81FE8}" type="presOf" srcId="{FB1765FD-1C5E-4F25-8774-764C25181EC4}" destId="{8B694F93-4714-4FE8-A463-9E72375C06D4}" srcOrd="0" destOrd="0" presId="urn:microsoft.com/office/officeart/2005/8/layout/default#1"/>
    <dgm:cxn modelId="{60D24A6B-BB49-4377-B6DC-A7BE49663952}" type="presOf" srcId="{A4451568-5A34-4FBB-82C6-267964EDFCFF}" destId="{8848C624-4228-4A90-BC42-DA2701C38026}" srcOrd="0" destOrd="0" presId="urn:microsoft.com/office/officeart/2005/8/layout/default#1"/>
    <dgm:cxn modelId="{9ACBAF71-BD80-4BB5-9EAD-11454D992580}" srcId="{8D2824FC-F6EF-4E97-8BD5-BEE1B769F029}" destId="{050F25E8-393C-47EE-9108-ED41487F6940}" srcOrd="3" destOrd="0" parTransId="{9CD14783-E375-4823-B1FF-E9E74825C352}" sibTransId="{4C7AD708-60D7-4A3F-A24E-65282ED18AC9}"/>
    <dgm:cxn modelId="{BE230A0C-7D1F-4866-8BD3-4F348B9EDBC7}" srcId="{8D2824FC-F6EF-4E97-8BD5-BEE1B769F029}" destId="{FB1765FD-1C5E-4F25-8774-764C25181EC4}" srcOrd="0" destOrd="0" parTransId="{476BB10F-1C3C-4FF6-9B92-8BFBD922F31F}" sibTransId="{DE12FBB8-E09D-4CA7-96B6-734A1B7C6763}"/>
    <dgm:cxn modelId="{A914E6B3-CFEC-438D-967A-4554074FC564}" srcId="{8D2824FC-F6EF-4E97-8BD5-BEE1B769F029}" destId="{D650B2BA-45B0-42BD-B3B0-299102131451}" srcOrd="1" destOrd="0" parTransId="{F11E2B12-C453-4A28-B88B-6B3C8A9903A1}" sibTransId="{7D9532AD-FFA8-4FFE-A903-D77032098BD8}"/>
    <dgm:cxn modelId="{5F249406-F310-4F0C-83E1-CDAE7819EC60}" type="presOf" srcId="{979F17CD-F76E-45AE-A638-E08DE5982325}" destId="{B7A7A4FC-38AC-4EE4-9C01-EE6CC0257A2B}" srcOrd="0" destOrd="0" presId="urn:microsoft.com/office/officeart/2005/8/layout/default#1"/>
    <dgm:cxn modelId="{E9E66736-8DE8-41B7-99C2-B0AD3D909DEB}" type="presParOf" srcId="{F25098D2-3CCF-4B5B-AE3D-0203AEA72FCE}" destId="{8B694F93-4714-4FE8-A463-9E72375C06D4}" srcOrd="0" destOrd="0" presId="urn:microsoft.com/office/officeart/2005/8/layout/default#1"/>
    <dgm:cxn modelId="{B348D1D6-166B-46B9-A8AB-2A3A2C904FEB}" type="presParOf" srcId="{F25098D2-3CCF-4B5B-AE3D-0203AEA72FCE}" destId="{B9439FDB-8A5C-4CBE-BF7A-2F873CABC32F}" srcOrd="1" destOrd="0" presId="urn:microsoft.com/office/officeart/2005/8/layout/default#1"/>
    <dgm:cxn modelId="{9C420A29-1079-4496-81E9-C96537FF7EFD}" type="presParOf" srcId="{F25098D2-3CCF-4B5B-AE3D-0203AEA72FCE}" destId="{044C04A3-2291-4B7E-827D-2E2B82D6F26E}" srcOrd="2" destOrd="0" presId="urn:microsoft.com/office/officeart/2005/8/layout/default#1"/>
    <dgm:cxn modelId="{BE69AB78-1E15-4B8C-8974-687D541B8E3F}" type="presParOf" srcId="{F25098D2-3CCF-4B5B-AE3D-0203AEA72FCE}" destId="{188DD8D6-3322-4D9A-B266-45DF432AB070}" srcOrd="3" destOrd="0" presId="urn:microsoft.com/office/officeart/2005/8/layout/default#1"/>
    <dgm:cxn modelId="{82371211-0B3C-4B58-A13D-3DED9571B596}" type="presParOf" srcId="{F25098D2-3CCF-4B5B-AE3D-0203AEA72FCE}" destId="{8848C624-4228-4A90-BC42-DA2701C38026}" srcOrd="4" destOrd="0" presId="urn:microsoft.com/office/officeart/2005/8/layout/default#1"/>
    <dgm:cxn modelId="{FCC40751-1DAD-41AD-A2E2-907CFB9C4314}" type="presParOf" srcId="{F25098D2-3CCF-4B5B-AE3D-0203AEA72FCE}" destId="{54432487-B229-4AD9-9CD3-1DFBCBAC976A}" srcOrd="5" destOrd="0" presId="urn:microsoft.com/office/officeart/2005/8/layout/default#1"/>
    <dgm:cxn modelId="{5FB01C5E-929E-4E32-9A36-2822BEBC70E9}" type="presParOf" srcId="{F25098D2-3CCF-4B5B-AE3D-0203AEA72FCE}" destId="{4225F6EE-2AE2-47EB-A2C0-7F34D6A52A95}" srcOrd="6" destOrd="0" presId="urn:microsoft.com/office/officeart/2005/8/layout/default#1"/>
    <dgm:cxn modelId="{BB2E4001-EE92-4801-90EE-F8CC5FFE1B52}" type="presParOf" srcId="{F25098D2-3CCF-4B5B-AE3D-0203AEA72FCE}" destId="{6F02EA70-8204-4189-B56E-336BE4388AF7}" srcOrd="7" destOrd="0" presId="urn:microsoft.com/office/officeart/2005/8/layout/default#1"/>
    <dgm:cxn modelId="{B4C4EA46-818D-40B5-B8F6-10D31DEABA13}" type="presParOf" srcId="{F25098D2-3CCF-4B5B-AE3D-0203AEA72FCE}" destId="{B7A7A4FC-38AC-4EE4-9C01-EE6CC0257A2B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D85C69-937D-4ADA-A2C0-C9CACA5166DE}" type="doc">
      <dgm:prSet loTypeId="urn:microsoft.com/office/officeart/2005/8/layout/vList5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zh-TW" altLang="en-US"/>
        </a:p>
      </dgm:t>
    </dgm:pt>
    <dgm:pt modelId="{8E405852-2112-46A8-8064-4E5F197CA13C}">
      <dgm:prSet phldrT="[文字]" custT="1"/>
      <dgm:spPr/>
      <dgm:t>
        <a:bodyPr/>
        <a:lstStyle/>
        <a:p>
          <a:r>
            <a:rPr lang="zh-TW" altLang="en-US" sz="4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閱讀理解</a:t>
          </a:r>
          <a:endParaRPr lang="zh-TW" altLang="en-US" sz="4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0C763F-9A62-4B88-90A4-CE627B63CEA3}" type="parTrans" cxnId="{BDEE1C5E-FE73-4249-8B7C-22AECF3D1209}">
      <dgm:prSet/>
      <dgm:spPr/>
      <dgm:t>
        <a:bodyPr/>
        <a:lstStyle/>
        <a:p>
          <a:endParaRPr lang="zh-TW" altLang="en-US"/>
        </a:p>
      </dgm:t>
    </dgm:pt>
    <dgm:pt modelId="{BDBBB438-5C9A-48CA-8F89-BDF80B368609}" type="sibTrans" cxnId="{BDEE1C5E-FE73-4249-8B7C-22AECF3D1209}">
      <dgm:prSet/>
      <dgm:spPr/>
      <dgm:t>
        <a:bodyPr/>
        <a:lstStyle/>
        <a:p>
          <a:endParaRPr lang="zh-TW" altLang="en-US"/>
        </a:p>
      </dgm:t>
    </dgm:pt>
    <dgm:pt modelId="{A2280369-CC18-4C8A-A578-05EF78DD758B}">
      <dgm:prSet phldrT="[文字]" custT="1"/>
      <dgm:spPr/>
      <dgm:t>
        <a:bodyPr/>
        <a:lstStyle/>
        <a:p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進行專書研讀讀書會，並可撰寫閱讀心得參與教育部辦理閱讀心得寫作競賽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7A0F50-9EA2-446D-AC78-41E04680EB5B}" type="parTrans" cxnId="{D19F8850-1917-4EDA-977E-17B57361E6F9}">
      <dgm:prSet/>
      <dgm:spPr/>
      <dgm:t>
        <a:bodyPr/>
        <a:lstStyle/>
        <a:p>
          <a:endParaRPr lang="zh-TW" altLang="en-US"/>
        </a:p>
      </dgm:t>
    </dgm:pt>
    <dgm:pt modelId="{67D2C8D0-926F-4683-A64C-DE054E0AA89C}" type="sibTrans" cxnId="{D19F8850-1917-4EDA-977E-17B57361E6F9}">
      <dgm:prSet/>
      <dgm:spPr/>
      <dgm:t>
        <a:bodyPr/>
        <a:lstStyle/>
        <a:p>
          <a:endParaRPr lang="zh-TW" altLang="en-US"/>
        </a:p>
      </dgm:t>
    </dgm:pt>
    <dgm:pt modelId="{13800D9D-C908-463A-9EDB-68A375D16F64}">
      <dgm:prSet phldrT="[文字]" custT="1"/>
      <dgm:spPr/>
      <dgm:t>
        <a:bodyPr/>
        <a:lstStyle/>
        <a:p>
          <a:r>
            <a:rPr lang="zh-TW" altLang="en-US" sz="4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學科精進</a:t>
          </a:r>
          <a:endParaRPr lang="zh-TW" altLang="en-US" sz="4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EEE856-18A2-4160-95B0-8314DFDDD148}" type="parTrans" cxnId="{A9BF59AA-E334-472C-8B78-8821C29FECAA}">
      <dgm:prSet/>
      <dgm:spPr/>
      <dgm:t>
        <a:bodyPr/>
        <a:lstStyle/>
        <a:p>
          <a:endParaRPr lang="zh-TW" altLang="en-US"/>
        </a:p>
      </dgm:t>
    </dgm:pt>
    <dgm:pt modelId="{5D1226CC-8DEF-4BA9-AA03-F0F96CC66C9C}" type="sibTrans" cxnId="{A9BF59AA-E334-472C-8B78-8821C29FECAA}">
      <dgm:prSet/>
      <dgm:spPr/>
      <dgm:t>
        <a:bodyPr/>
        <a:lstStyle/>
        <a:p>
          <a:endParaRPr lang="zh-TW" altLang="en-US"/>
        </a:p>
      </dgm:t>
    </dgm:pt>
    <dgm:pt modelId="{C41D9854-FA25-482A-9BB4-5045D25AE8D3}">
      <dgm:prSet phldrT="[文字]" custT="1"/>
      <dgm:spPr/>
      <dgm:t>
        <a:bodyPr/>
        <a:lstStyle/>
        <a:p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進行課業研討或語言學習，並可設定學業成績目標確認學習成效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75596C-752A-4065-B06F-4D0CEE10BFF8}" type="parTrans" cxnId="{B38236FA-6270-47A9-911C-EB97CE195ABA}">
      <dgm:prSet/>
      <dgm:spPr/>
      <dgm:t>
        <a:bodyPr/>
        <a:lstStyle/>
        <a:p>
          <a:endParaRPr lang="zh-TW" altLang="en-US"/>
        </a:p>
      </dgm:t>
    </dgm:pt>
    <dgm:pt modelId="{572AB5A7-BCF4-4F5C-B165-1FB84987B485}" type="sibTrans" cxnId="{B38236FA-6270-47A9-911C-EB97CE195ABA}">
      <dgm:prSet/>
      <dgm:spPr/>
      <dgm:t>
        <a:bodyPr/>
        <a:lstStyle/>
        <a:p>
          <a:endParaRPr lang="zh-TW" altLang="en-US"/>
        </a:p>
      </dgm:t>
    </dgm:pt>
    <dgm:pt modelId="{47037E5E-4E5E-4D06-A671-24B23519311B}">
      <dgm:prSet phldrT="[文字]" custT="1"/>
      <dgm:spPr/>
      <dgm:t>
        <a:bodyPr/>
        <a:lstStyle/>
        <a:p>
          <a:r>
            <a:rPr lang="zh-TW" altLang="en-US" sz="4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專題研究</a:t>
          </a:r>
          <a:endParaRPr lang="zh-TW" altLang="en-US" sz="4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9FB1D1-458C-433B-A177-83BE5698F78F}" type="parTrans" cxnId="{026D95C4-6FB8-427C-BF23-614AEAB27144}">
      <dgm:prSet/>
      <dgm:spPr/>
      <dgm:t>
        <a:bodyPr/>
        <a:lstStyle/>
        <a:p>
          <a:endParaRPr lang="zh-TW" altLang="en-US"/>
        </a:p>
      </dgm:t>
    </dgm:pt>
    <dgm:pt modelId="{52460454-334A-4F4E-B731-BE118B0D07BB}" type="sibTrans" cxnId="{026D95C4-6FB8-427C-BF23-614AEAB27144}">
      <dgm:prSet/>
      <dgm:spPr/>
      <dgm:t>
        <a:bodyPr/>
        <a:lstStyle/>
        <a:p>
          <a:endParaRPr lang="zh-TW" altLang="en-US"/>
        </a:p>
      </dgm:t>
    </dgm:pt>
    <dgm:pt modelId="{99A90B45-997C-4699-8D6A-1C5943429B7A}">
      <dgm:prSet phldrT="[文字]" custT="1"/>
      <dgm:spPr/>
      <dgm:t>
        <a:bodyPr/>
        <a:lstStyle/>
        <a:p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進行主題式探究或議題思辨，並可撰寫小論文參與教育部辦理小論文寫作競賽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6ED30A7-FE86-4467-826B-72D5BFA89718}" type="parTrans" cxnId="{8002FD6B-F9FA-4978-8250-3FA8A14D7E04}">
      <dgm:prSet/>
      <dgm:spPr/>
      <dgm:t>
        <a:bodyPr/>
        <a:lstStyle/>
        <a:p>
          <a:endParaRPr lang="zh-TW" altLang="en-US"/>
        </a:p>
      </dgm:t>
    </dgm:pt>
    <dgm:pt modelId="{0CB374A2-C96E-4E32-8365-734463DEEC67}" type="sibTrans" cxnId="{8002FD6B-F9FA-4978-8250-3FA8A14D7E04}">
      <dgm:prSet/>
      <dgm:spPr/>
      <dgm:t>
        <a:bodyPr/>
        <a:lstStyle/>
        <a:p>
          <a:endParaRPr lang="zh-TW" altLang="en-US"/>
        </a:p>
      </dgm:t>
    </dgm:pt>
    <dgm:pt modelId="{554D1E2C-6959-4642-BE1C-CC1738282A54}">
      <dgm:prSet custT="1"/>
      <dgm:spPr/>
      <dgm:t>
        <a:bodyPr/>
        <a:lstStyle/>
        <a:p>
          <a:r>
            <a:rPr lang="zh-TW" altLang="en-US" sz="4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實作體驗</a:t>
          </a:r>
          <a:endParaRPr lang="zh-TW" altLang="en-US" sz="4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1868242-C9CB-4601-B922-AD88C9762B25}" type="parTrans" cxnId="{9DBF9FC7-8114-4F55-8489-FD90AC590397}">
      <dgm:prSet/>
      <dgm:spPr/>
      <dgm:t>
        <a:bodyPr/>
        <a:lstStyle/>
        <a:p>
          <a:endParaRPr lang="zh-TW" altLang="en-US"/>
        </a:p>
      </dgm:t>
    </dgm:pt>
    <dgm:pt modelId="{436A0B97-707C-46BA-BEDB-E48B377E6331}" type="sibTrans" cxnId="{9DBF9FC7-8114-4F55-8489-FD90AC590397}">
      <dgm:prSet/>
      <dgm:spPr/>
      <dgm:t>
        <a:bodyPr/>
        <a:lstStyle/>
        <a:p>
          <a:endParaRPr lang="zh-TW" altLang="en-US"/>
        </a:p>
      </dgm:t>
    </dgm:pt>
    <dgm:pt modelId="{C66E75D9-53FD-40F1-9997-6550287D64B9}">
      <dgm:prSet custT="1"/>
      <dgm:spPr/>
      <dgm:t>
        <a:bodyPr/>
        <a:lstStyle/>
        <a:p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進行專案設計或作品製作，並可將相關成果作為多元學習成果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108A6F0-1FF6-4BF3-ABAF-1F213C68484B}" type="parTrans" cxnId="{58860B0B-420C-4F68-9D24-A9AB898F57AC}">
      <dgm:prSet/>
      <dgm:spPr/>
      <dgm:t>
        <a:bodyPr/>
        <a:lstStyle/>
        <a:p>
          <a:endParaRPr lang="zh-TW" altLang="en-US"/>
        </a:p>
      </dgm:t>
    </dgm:pt>
    <dgm:pt modelId="{E68C6E8C-41E8-4EDC-B620-DD482865132E}" type="sibTrans" cxnId="{58860B0B-420C-4F68-9D24-A9AB898F57AC}">
      <dgm:prSet/>
      <dgm:spPr/>
      <dgm:t>
        <a:bodyPr/>
        <a:lstStyle/>
        <a:p>
          <a:endParaRPr lang="zh-TW" altLang="en-US"/>
        </a:p>
      </dgm:t>
    </dgm:pt>
    <dgm:pt modelId="{AF6EE3FB-6A80-47E3-BE35-7537BB485D95}" type="pres">
      <dgm:prSet presAssocID="{BCD85C69-937D-4ADA-A2C0-C9CACA5166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F144875-B815-4A10-870A-2926E2D6AD3D}" type="pres">
      <dgm:prSet presAssocID="{8E405852-2112-46A8-8064-4E5F197CA13C}" presName="linNode" presStyleCnt="0"/>
      <dgm:spPr/>
      <dgm:t>
        <a:bodyPr/>
        <a:lstStyle/>
        <a:p>
          <a:endParaRPr lang="zh-TW" altLang="en-US"/>
        </a:p>
      </dgm:t>
    </dgm:pt>
    <dgm:pt modelId="{B87BC3FE-317E-4DBE-A747-73C5D10AE32B}" type="pres">
      <dgm:prSet presAssocID="{8E405852-2112-46A8-8064-4E5F197CA13C}" presName="parentText" presStyleLbl="node1" presStyleIdx="0" presStyleCnt="4" custScaleX="80044" custLinFactNeighborX="-311" custLinFactNeighborY="19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592F4C-7A01-4CBB-AF8E-06DDDB0F22D7}" type="pres">
      <dgm:prSet presAssocID="{8E405852-2112-46A8-8064-4E5F197CA13C}" presName="descendantText" presStyleLbl="alignAccFollowNode1" presStyleIdx="0" presStyleCnt="4" custScaleX="1078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D932A4-E1DA-4946-B549-BF677B7376FA}" type="pres">
      <dgm:prSet presAssocID="{BDBBB438-5C9A-48CA-8F89-BDF80B368609}" presName="sp" presStyleCnt="0"/>
      <dgm:spPr/>
      <dgm:t>
        <a:bodyPr/>
        <a:lstStyle/>
        <a:p>
          <a:endParaRPr lang="zh-TW" altLang="en-US"/>
        </a:p>
      </dgm:t>
    </dgm:pt>
    <dgm:pt modelId="{6F58E9FF-877B-4265-A5D8-E98208CB9AE3}" type="pres">
      <dgm:prSet presAssocID="{13800D9D-C908-463A-9EDB-68A375D16F64}" presName="linNode" presStyleCnt="0"/>
      <dgm:spPr/>
      <dgm:t>
        <a:bodyPr/>
        <a:lstStyle/>
        <a:p>
          <a:endParaRPr lang="zh-TW" altLang="en-US"/>
        </a:p>
      </dgm:t>
    </dgm:pt>
    <dgm:pt modelId="{6935A187-5516-4C5E-B381-9793252B9508}" type="pres">
      <dgm:prSet presAssocID="{13800D9D-C908-463A-9EDB-68A375D16F64}" presName="parentText" presStyleLbl="node1" presStyleIdx="1" presStyleCnt="4" custScaleX="8004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9A0E6F-672F-4B0A-9F5A-2956D692294B}" type="pres">
      <dgm:prSet presAssocID="{13800D9D-C908-463A-9EDB-68A375D16F64}" presName="descendantText" presStyleLbl="alignAccFollowNode1" presStyleIdx="1" presStyleCnt="4" custScaleX="1078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E4834F-C18C-48E0-B27C-148FD311F0FF}" type="pres">
      <dgm:prSet presAssocID="{5D1226CC-8DEF-4BA9-AA03-F0F96CC66C9C}" presName="sp" presStyleCnt="0"/>
      <dgm:spPr/>
      <dgm:t>
        <a:bodyPr/>
        <a:lstStyle/>
        <a:p>
          <a:endParaRPr lang="zh-TW" altLang="en-US"/>
        </a:p>
      </dgm:t>
    </dgm:pt>
    <dgm:pt modelId="{922813F4-DC70-462B-97B7-DD7B23393FD4}" type="pres">
      <dgm:prSet presAssocID="{47037E5E-4E5E-4D06-A671-24B23519311B}" presName="linNode" presStyleCnt="0"/>
      <dgm:spPr/>
      <dgm:t>
        <a:bodyPr/>
        <a:lstStyle/>
        <a:p>
          <a:endParaRPr lang="zh-TW" altLang="en-US"/>
        </a:p>
      </dgm:t>
    </dgm:pt>
    <dgm:pt modelId="{4EF04479-BAD9-4D33-80D1-AFE723DADE7C}" type="pres">
      <dgm:prSet presAssocID="{47037E5E-4E5E-4D06-A671-24B23519311B}" presName="parentText" presStyleLbl="node1" presStyleIdx="2" presStyleCnt="4" custScaleX="8004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FC1267-6827-4F50-A3C3-0E2AB5F77498}" type="pres">
      <dgm:prSet presAssocID="{47037E5E-4E5E-4D06-A671-24B23519311B}" presName="descendantText" presStyleLbl="alignAccFollowNode1" presStyleIdx="2" presStyleCnt="4" custScaleX="1078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F7B9DF-6FFF-42B3-9086-8209CD55B6FF}" type="pres">
      <dgm:prSet presAssocID="{52460454-334A-4F4E-B731-BE118B0D07BB}" presName="sp" presStyleCnt="0"/>
      <dgm:spPr/>
      <dgm:t>
        <a:bodyPr/>
        <a:lstStyle/>
        <a:p>
          <a:endParaRPr lang="zh-TW" altLang="en-US"/>
        </a:p>
      </dgm:t>
    </dgm:pt>
    <dgm:pt modelId="{045D2B0F-45F5-4307-92F6-F105868EF59A}" type="pres">
      <dgm:prSet presAssocID="{554D1E2C-6959-4642-BE1C-CC1738282A54}" presName="linNode" presStyleCnt="0"/>
      <dgm:spPr/>
      <dgm:t>
        <a:bodyPr/>
        <a:lstStyle/>
        <a:p>
          <a:endParaRPr lang="zh-TW" altLang="en-US"/>
        </a:p>
      </dgm:t>
    </dgm:pt>
    <dgm:pt modelId="{D933E33E-5D80-4540-BBD7-A1A3D2BB8598}" type="pres">
      <dgm:prSet presAssocID="{554D1E2C-6959-4642-BE1C-CC1738282A54}" presName="parentText" presStyleLbl="node1" presStyleIdx="3" presStyleCnt="4" custScaleX="80044" custLinFactNeighborX="-326" custLinFactNeighborY="103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2D5800-4395-4E0D-A650-BF453235B363}" type="pres">
      <dgm:prSet presAssocID="{554D1E2C-6959-4642-BE1C-CC1738282A54}" presName="descendantText" presStyleLbl="alignAccFollowNode1" presStyleIdx="3" presStyleCnt="4" custScaleX="1078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02FD6B-F9FA-4978-8250-3FA8A14D7E04}" srcId="{47037E5E-4E5E-4D06-A671-24B23519311B}" destId="{99A90B45-997C-4699-8D6A-1C5943429B7A}" srcOrd="0" destOrd="0" parTransId="{86ED30A7-FE86-4467-826B-72D5BFA89718}" sibTransId="{0CB374A2-C96E-4E32-8365-734463DEEC67}"/>
    <dgm:cxn modelId="{B38236FA-6270-47A9-911C-EB97CE195ABA}" srcId="{13800D9D-C908-463A-9EDB-68A375D16F64}" destId="{C41D9854-FA25-482A-9BB4-5045D25AE8D3}" srcOrd="0" destOrd="0" parTransId="{BA75596C-752A-4065-B06F-4D0CEE10BFF8}" sibTransId="{572AB5A7-BCF4-4F5C-B165-1FB84987B485}"/>
    <dgm:cxn modelId="{A9BF59AA-E334-472C-8B78-8821C29FECAA}" srcId="{BCD85C69-937D-4ADA-A2C0-C9CACA5166DE}" destId="{13800D9D-C908-463A-9EDB-68A375D16F64}" srcOrd="1" destOrd="0" parTransId="{F5EEE856-18A2-4160-95B0-8314DFDDD148}" sibTransId="{5D1226CC-8DEF-4BA9-AA03-F0F96CC66C9C}"/>
    <dgm:cxn modelId="{946E9314-8B41-4A47-B823-E986ACA116EA}" type="presOf" srcId="{8E405852-2112-46A8-8064-4E5F197CA13C}" destId="{B87BC3FE-317E-4DBE-A747-73C5D10AE32B}" srcOrd="0" destOrd="0" presId="urn:microsoft.com/office/officeart/2005/8/layout/vList5"/>
    <dgm:cxn modelId="{6FB10EE0-6A2B-4667-9851-4595A9147D27}" type="presOf" srcId="{13800D9D-C908-463A-9EDB-68A375D16F64}" destId="{6935A187-5516-4C5E-B381-9793252B9508}" srcOrd="0" destOrd="0" presId="urn:microsoft.com/office/officeart/2005/8/layout/vList5"/>
    <dgm:cxn modelId="{026D95C4-6FB8-427C-BF23-614AEAB27144}" srcId="{BCD85C69-937D-4ADA-A2C0-C9CACA5166DE}" destId="{47037E5E-4E5E-4D06-A671-24B23519311B}" srcOrd="2" destOrd="0" parTransId="{EF9FB1D1-458C-433B-A177-83BE5698F78F}" sibTransId="{52460454-334A-4F4E-B731-BE118B0D07BB}"/>
    <dgm:cxn modelId="{7697C7C6-D202-4602-9BCD-AFAF92089531}" type="presOf" srcId="{99A90B45-997C-4699-8D6A-1C5943429B7A}" destId="{06FC1267-6827-4F50-A3C3-0E2AB5F77498}" srcOrd="0" destOrd="0" presId="urn:microsoft.com/office/officeart/2005/8/layout/vList5"/>
    <dgm:cxn modelId="{D19F8850-1917-4EDA-977E-17B57361E6F9}" srcId="{8E405852-2112-46A8-8064-4E5F197CA13C}" destId="{A2280369-CC18-4C8A-A578-05EF78DD758B}" srcOrd="0" destOrd="0" parTransId="{517A0F50-9EA2-446D-AC78-41E04680EB5B}" sibTransId="{67D2C8D0-926F-4683-A64C-DE054E0AA89C}"/>
    <dgm:cxn modelId="{5E95ECAF-6D77-49D5-9C36-95720F193C97}" type="presOf" srcId="{A2280369-CC18-4C8A-A578-05EF78DD758B}" destId="{DB592F4C-7A01-4CBB-AF8E-06DDDB0F22D7}" srcOrd="0" destOrd="0" presId="urn:microsoft.com/office/officeart/2005/8/layout/vList5"/>
    <dgm:cxn modelId="{B8D778E8-8A52-4DA4-AD94-FA1DA4D13C5C}" type="presOf" srcId="{BCD85C69-937D-4ADA-A2C0-C9CACA5166DE}" destId="{AF6EE3FB-6A80-47E3-BE35-7537BB485D95}" srcOrd="0" destOrd="0" presId="urn:microsoft.com/office/officeart/2005/8/layout/vList5"/>
    <dgm:cxn modelId="{048A1EFF-E0D7-4FBA-AE08-8BE738002084}" type="presOf" srcId="{C41D9854-FA25-482A-9BB4-5045D25AE8D3}" destId="{E89A0E6F-672F-4B0A-9F5A-2956D692294B}" srcOrd="0" destOrd="0" presId="urn:microsoft.com/office/officeart/2005/8/layout/vList5"/>
    <dgm:cxn modelId="{24BFFA62-EC52-4357-9C5A-55CE027631D9}" type="presOf" srcId="{554D1E2C-6959-4642-BE1C-CC1738282A54}" destId="{D933E33E-5D80-4540-BBD7-A1A3D2BB8598}" srcOrd="0" destOrd="0" presId="urn:microsoft.com/office/officeart/2005/8/layout/vList5"/>
    <dgm:cxn modelId="{9DBF9FC7-8114-4F55-8489-FD90AC590397}" srcId="{BCD85C69-937D-4ADA-A2C0-C9CACA5166DE}" destId="{554D1E2C-6959-4642-BE1C-CC1738282A54}" srcOrd="3" destOrd="0" parTransId="{61868242-C9CB-4601-B922-AD88C9762B25}" sibTransId="{436A0B97-707C-46BA-BEDB-E48B377E6331}"/>
    <dgm:cxn modelId="{58860B0B-420C-4F68-9D24-A9AB898F57AC}" srcId="{554D1E2C-6959-4642-BE1C-CC1738282A54}" destId="{C66E75D9-53FD-40F1-9997-6550287D64B9}" srcOrd="0" destOrd="0" parTransId="{6108A6F0-1FF6-4BF3-ABAF-1F213C68484B}" sibTransId="{E68C6E8C-41E8-4EDC-B620-DD482865132E}"/>
    <dgm:cxn modelId="{BDEE1C5E-FE73-4249-8B7C-22AECF3D1209}" srcId="{BCD85C69-937D-4ADA-A2C0-C9CACA5166DE}" destId="{8E405852-2112-46A8-8064-4E5F197CA13C}" srcOrd="0" destOrd="0" parTransId="{460C763F-9A62-4B88-90A4-CE627B63CEA3}" sibTransId="{BDBBB438-5C9A-48CA-8F89-BDF80B368609}"/>
    <dgm:cxn modelId="{DCBAB122-BE26-4EE7-93F3-D1CE749D2311}" type="presOf" srcId="{C66E75D9-53FD-40F1-9997-6550287D64B9}" destId="{B42D5800-4395-4E0D-A650-BF453235B363}" srcOrd="0" destOrd="0" presId="urn:microsoft.com/office/officeart/2005/8/layout/vList5"/>
    <dgm:cxn modelId="{ACC7B6A8-A675-4EE1-9057-C18A482ED820}" type="presOf" srcId="{47037E5E-4E5E-4D06-A671-24B23519311B}" destId="{4EF04479-BAD9-4D33-80D1-AFE723DADE7C}" srcOrd="0" destOrd="0" presId="urn:microsoft.com/office/officeart/2005/8/layout/vList5"/>
    <dgm:cxn modelId="{6B6F3890-EB4C-4181-96C3-60452F06A48A}" type="presParOf" srcId="{AF6EE3FB-6A80-47E3-BE35-7537BB485D95}" destId="{0F144875-B815-4A10-870A-2926E2D6AD3D}" srcOrd="0" destOrd="0" presId="urn:microsoft.com/office/officeart/2005/8/layout/vList5"/>
    <dgm:cxn modelId="{6C1BCE0C-95D2-4FF3-8D07-4AE0788C70B6}" type="presParOf" srcId="{0F144875-B815-4A10-870A-2926E2D6AD3D}" destId="{B87BC3FE-317E-4DBE-A747-73C5D10AE32B}" srcOrd="0" destOrd="0" presId="urn:microsoft.com/office/officeart/2005/8/layout/vList5"/>
    <dgm:cxn modelId="{EB8C0752-35C4-47DA-90A1-F6B2CD0FB6F9}" type="presParOf" srcId="{0F144875-B815-4A10-870A-2926E2D6AD3D}" destId="{DB592F4C-7A01-4CBB-AF8E-06DDDB0F22D7}" srcOrd="1" destOrd="0" presId="urn:microsoft.com/office/officeart/2005/8/layout/vList5"/>
    <dgm:cxn modelId="{10DB00B9-9650-4710-92CD-82F2E994E24F}" type="presParOf" srcId="{AF6EE3FB-6A80-47E3-BE35-7537BB485D95}" destId="{9BD932A4-E1DA-4946-B549-BF677B7376FA}" srcOrd="1" destOrd="0" presId="urn:microsoft.com/office/officeart/2005/8/layout/vList5"/>
    <dgm:cxn modelId="{A520C67E-3ECC-47BA-88BA-5858F9A3B254}" type="presParOf" srcId="{AF6EE3FB-6A80-47E3-BE35-7537BB485D95}" destId="{6F58E9FF-877B-4265-A5D8-E98208CB9AE3}" srcOrd="2" destOrd="0" presId="urn:microsoft.com/office/officeart/2005/8/layout/vList5"/>
    <dgm:cxn modelId="{E1C39A5E-17D9-4B49-AE88-85D331A47F4E}" type="presParOf" srcId="{6F58E9FF-877B-4265-A5D8-E98208CB9AE3}" destId="{6935A187-5516-4C5E-B381-9793252B9508}" srcOrd="0" destOrd="0" presId="urn:microsoft.com/office/officeart/2005/8/layout/vList5"/>
    <dgm:cxn modelId="{994DBE30-C03D-4DAC-9F05-2C4C2E8C6448}" type="presParOf" srcId="{6F58E9FF-877B-4265-A5D8-E98208CB9AE3}" destId="{E89A0E6F-672F-4B0A-9F5A-2956D692294B}" srcOrd="1" destOrd="0" presId="urn:microsoft.com/office/officeart/2005/8/layout/vList5"/>
    <dgm:cxn modelId="{39F5B02B-6539-4C92-B183-5A30B3729084}" type="presParOf" srcId="{AF6EE3FB-6A80-47E3-BE35-7537BB485D95}" destId="{0CE4834F-C18C-48E0-B27C-148FD311F0FF}" srcOrd="3" destOrd="0" presId="urn:microsoft.com/office/officeart/2005/8/layout/vList5"/>
    <dgm:cxn modelId="{30362A3E-350D-4713-B006-3A172FFF2A74}" type="presParOf" srcId="{AF6EE3FB-6A80-47E3-BE35-7537BB485D95}" destId="{922813F4-DC70-462B-97B7-DD7B23393FD4}" srcOrd="4" destOrd="0" presId="urn:microsoft.com/office/officeart/2005/8/layout/vList5"/>
    <dgm:cxn modelId="{FF4AA0E8-EDE3-419F-9EC6-4D6DB8360886}" type="presParOf" srcId="{922813F4-DC70-462B-97B7-DD7B23393FD4}" destId="{4EF04479-BAD9-4D33-80D1-AFE723DADE7C}" srcOrd="0" destOrd="0" presId="urn:microsoft.com/office/officeart/2005/8/layout/vList5"/>
    <dgm:cxn modelId="{7D6D0348-11BB-4853-9318-FE72B1602131}" type="presParOf" srcId="{922813F4-DC70-462B-97B7-DD7B23393FD4}" destId="{06FC1267-6827-4F50-A3C3-0E2AB5F77498}" srcOrd="1" destOrd="0" presId="urn:microsoft.com/office/officeart/2005/8/layout/vList5"/>
    <dgm:cxn modelId="{BFB3A5B6-B11B-4665-B466-EEB938DC5C3F}" type="presParOf" srcId="{AF6EE3FB-6A80-47E3-BE35-7537BB485D95}" destId="{34F7B9DF-6FFF-42B3-9086-8209CD55B6FF}" srcOrd="5" destOrd="0" presId="urn:microsoft.com/office/officeart/2005/8/layout/vList5"/>
    <dgm:cxn modelId="{F6D7FA14-E200-40C4-864F-0CFC47F05FAE}" type="presParOf" srcId="{AF6EE3FB-6A80-47E3-BE35-7537BB485D95}" destId="{045D2B0F-45F5-4307-92F6-F105868EF59A}" srcOrd="6" destOrd="0" presId="urn:microsoft.com/office/officeart/2005/8/layout/vList5"/>
    <dgm:cxn modelId="{BC4AE42C-B91C-44BA-921C-F850ED08D1E7}" type="presParOf" srcId="{045D2B0F-45F5-4307-92F6-F105868EF59A}" destId="{D933E33E-5D80-4540-BBD7-A1A3D2BB8598}" srcOrd="0" destOrd="0" presId="urn:microsoft.com/office/officeart/2005/8/layout/vList5"/>
    <dgm:cxn modelId="{DAE26DF1-76AF-48EC-85AB-EEF75C534908}" type="presParOf" srcId="{045D2B0F-45F5-4307-92F6-F105868EF59A}" destId="{B42D5800-4395-4E0D-A650-BF453235B3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B3B0-D9D3-4CDA-B997-503EF6496A6E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87825-CF72-4847-803D-85318A19F9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66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pic>
        <p:nvPicPr>
          <p:cNvPr id="28676" name="Picture 4" descr="http://www.akuziti.com/mb/cache/156129038274979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0066" y="2429934"/>
            <a:ext cx="4080934" cy="1323939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778933" y="97366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學年度 選課說明會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95935" y="5449078"/>
            <a:ext cx="4021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門派指引員：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 徐尉淳、許富堯、陳念儀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25" y="345304"/>
            <a:ext cx="6964326" cy="629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 6"/>
          <p:cNvSpPr/>
          <p:nvPr/>
        </p:nvSpPr>
        <p:spPr>
          <a:xfrm>
            <a:off x="2307265" y="265819"/>
            <a:ext cx="3359888" cy="2594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20318" y="723014"/>
            <a:ext cx="1286538" cy="76944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P.43</a:t>
            </a:r>
            <a:endParaRPr lang="zh-TW" altLang="en-US" sz="4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65051" y="4086452"/>
            <a:ext cx="3359888" cy="2594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7463" y="2597889"/>
            <a:ext cx="1357421" cy="144655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觀察溝通</a:t>
            </a:r>
            <a:endParaRPr lang="zh-TW" altLang="en-US" sz="4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571998" y="3848990"/>
            <a:ext cx="3359888" cy="30090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836195" y="3965944"/>
            <a:ext cx="1307805" cy="76944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P.30</a:t>
            </a:r>
            <a:endParaRPr lang="zh-TW" altLang="en-US" sz="4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 </a:t>
            </a:r>
            <a:r>
              <a:rPr lang="en-US" altLang="zh-TW" sz="28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P.30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資料庫圖表 10"/>
          <p:cNvGraphicFramePr/>
          <p:nvPr/>
        </p:nvGraphicFramePr>
        <p:xfrm>
          <a:off x="765544" y="1460794"/>
          <a:ext cx="7432158" cy="436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 </a:t>
            </a:r>
            <a:r>
              <a:rPr lang="en-US" altLang="zh-TW" sz="28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P.30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770467" y="1354667"/>
          <a:ext cx="7755467" cy="4844412"/>
        </p:xfrm>
        <a:graphic>
          <a:graphicData uri="http://schemas.openxmlformats.org/drawingml/2006/table">
            <a:tbl>
              <a:tblPr/>
              <a:tblGrid>
                <a:gridCol w="2277533"/>
                <a:gridCol w="5477934"/>
              </a:tblGrid>
              <a:tr h="517847"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班群</a:t>
                      </a:r>
                      <a:endParaRPr lang="zh-TW" sz="3200" b="0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0" kern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相關學群</a:t>
                      </a:r>
                      <a:endParaRPr lang="zh-TW" sz="3200" b="0" kern="10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753"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1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人文藝術</a:t>
                      </a:r>
                      <a:endParaRPr lang="zh-TW" sz="3200" b="1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大眾傳播、藝術、外語、文史哲、法政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</a:t>
                      </a: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法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)</a:t>
                      </a:r>
                      <a:endParaRPr lang="zh-TW" sz="2800" b="0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077753"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1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商管社科</a:t>
                      </a:r>
                      <a:endParaRPr lang="zh-TW" sz="3200" b="1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法政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</a:t>
                      </a: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政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)</a:t>
                      </a: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、管理、財經、社會與心理、教育、遊憩與運動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</a:t>
                      </a: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管理</a:t>
                      </a:r>
                      <a:r>
                        <a:rPr lang="en-US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)</a:t>
                      </a:r>
                      <a:endParaRPr lang="zh-TW" sz="2800" b="0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077753"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1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數理資工</a:t>
                      </a:r>
                      <a:endParaRPr lang="zh-TW" sz="3200" b="1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數理化、工程、建築與設計、資訊、地球與環境、教育</a:t>
                      </a:r>
                      <a:endParaRPr lang="zh-TW" sz="2800" b="0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077753"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3200" b="1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生物醫學</a:t>
                      </a:r>
                      <a:endParaRPr lang="zh-TW" sz="3200" b="1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42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0" dirty="0">
                          <a:solidFill>
                            <a:srgbClr val="17324B"/>
                          </a:solidFill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生命科學、生物資源、醫藥衛生、教育、遊憩與運動</a:t>
                      </a:r>
                      <a:endParaRPr lang="zh-TW" sz="2800" b="0" kern="100" dirty="0">
                        <a:solidFill>
                          <a:srgbClr val="17324B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 </a:t>
            </a:r>
            <a:r>
              <a:rPr lang="en-US" altLang="zh-TW" sz="28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P.32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2602" y="1230875"/>
          <a:ext cx="3486731" cy="4729658"/>
        </p:xfrm>
        <a:graphic>
          <a:graphicData uri="http://schemas.openxmlformats.org/drawingml/2006/table">
            <a:tbl>
              <a:tblPr/>
              <a:tblGrid>
                <a:gridCol w="1200731"/>
                <a:gridCol w="1041400"/>
                <a:gridCol w="1244600"/>
              </a:tblGrid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部定必修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國文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地理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英文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物理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數學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生物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歷史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化學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音樂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美術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體育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生涯規劃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生命教育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生活科技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公民與社會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地球科學科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自然探究與實作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校訂必修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2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部定選修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210876" y="1218355"/>
          <a:ext cx="4746858" cy="4876800"/>
        </p:xfrm>
        <a:graphic>
          <a:graphicData uri="http://schemas.openxmlformats.org/drawingml/2006/table">
            <a:tbl>
              <a:tblPr/>
              <a:tblGrid>
                <a:gridCol w="1182391"/>
                <a:gridCol w="1168400"/>
                <a:gridCol w="2396067"/>
              </a:tblGrid>
              <a:tr h="147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多元選修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探索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課程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，選兩門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○閱讀與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創意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○科學閱讀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摺紙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幾何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    	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○食農餐桌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46200" algn="l"/>
                        </a:tabLs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數感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培養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	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語言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藝術</a:t>
                      </a:r>
                      <a:endParaRPr lang="en-US" altLang="zh-TW" sz="16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○服務與生活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  	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○跨文化培訓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科技生活，生活科技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○社會科名著選讀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電影中的科學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○社會探究與實作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○媒體‧文化‧創造力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○性別、種族與貧富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手寫藝術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字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5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彈性學習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補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強數學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培訓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br>
                        <a:rPr lang="en-US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</a:b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學習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團體活動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班週會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社團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 </a:t>
            </a:r>
            <a:r>
              <a:rPr lang="en-US" altLang="zh-TW" sz="28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P.32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2602" y="1230875"/>
          <a:ext cx="3486731" cy="4729658"/>
        </p:xfrm>
        <a:graphic>
          <a:graphicData uri="http://schemas.openxmlformats.org/drawingml/2006/table">
            <a:tbl>
              <a:tblPr/>
              <a:tblGrid>
                <a:gridCol w="1200731"/>
                <a:gridCol w="1041400"/>
                <a:gridCol w="1244600"/>
              </a:tblGrid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42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部定必修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國文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地理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英文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物理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數學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生物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歷史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化學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音樂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美術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體育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生涯規劃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生命教育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生活科技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公民與社會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地球科學科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自然探究與實作</a:t>
                      </a:r>
                      <a:r>
                        <a:rPr lang="en-US" sz="20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校訂必修</a:t>
                      </a:r>
                      <a:endParaRPr lang="zh-TW" sz="2000" kern="10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2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加深加廣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210876" y="1218355"/>
          <a:ext cx="4746858" cy="4876800"/>
        </p:xfrm>
        <a:graphic>
          <a:graphicData uri="http://schemas.openxmlformats.org/drawingml/2006/table">
            <a:tbl>
              <a:tblPr/>
              <a:tblGrid>
                <a:gridCol w="1182391"/>
                <a:gridCol w="1168400"/>
                <a:gridCol w="2396067"/>
              </a:tblGrid>
              <a:tr h="147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多元選修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探索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課程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，選兩門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○閱讀與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創意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○科學閱讀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摺紙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幾何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    	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○食農餐桌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46200" algn="l"/>
                        </a:tabLs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數感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培養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	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語言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藝術</a:t>
                      </a:r>
                      <a:endParaRPr lang="en-US" altLang="zh-TW" sz="16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○服務與生活</a:t>
                      </a:r>
                      <a:r>
                        <a:rPr lang="en-US" altLang="zh-TW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  	</a:t>
                      </a:r>
                      <a:r>
                        <a:rPr lang="zh-TW" altLang="en-US" sz="1600" kern="100" dirty="0" smtClean="0">
                          <a:solidFill>
                            <a:srgbClr val="000000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○跨文化培訓</a:t>
                      </a:r>
                      <a:endParaRPr lang="zh-TW" altLang="en-US" sz="160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科技生活，生活科技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○社會科名著選讀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電影中的科學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○社會探究與實作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○媒體‧文化‧創造力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○性別、種族與貧富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手寫藝術</a:t>
                      </a:r>
                      <a:r>
                        <a:rPr lang="zh-TW" sz="16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字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5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彈性學習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補</a:t>
                      </a: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強數學</a:t>
                      </a:r>
                      <a:r>
                        <a:rPr 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r>
                        <a:rPr lang="zh-TW" alt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培訓</a:t>
                      </a:r>
                      <a:r>
                        <a:rPr 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br>
                        <a:rPr 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</a:br>
                      <a:r>
                        <a:rPr lang="zh-TW" altLang="en-US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</a:t>
                      </a: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學習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團體活動</a:t>
                      </a:r>
                      <a:endParaRPr lang="zh-TW" sz="20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班週會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社團</a:t>
                      </a:r>
                      <a:r>
                        <a:rPr lang="en-US" sz="1600" kern="1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499534" y="1566326"/>
            <a:ext cx="3454400" cy="19642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US" altLang="zh-TW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上下學期各兩學分</a:t>
            </a:r>
            <a:endParaRPr lang="en-US" altLang="zh-TW" sz="2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800"/>
              </a:spcBef>
            </a:pPr>
            <a:r>
              <a:rPr lang="en-US" altLang="zh-TW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不可重複修課</a:t>
            </a:r>
            <a:endParaRPr lang="en-US" altLang="zh-TW" sz="2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 </a:t>
            </a:r>
            <a:r>
              <a:rPr lang="en-US" altLang="zh-TW" sz="28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P.27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2602" y="1230875"/>
          <a:ext cx="3486731" cy="4729658"/>
        </p:xfrm>
        <a:graphic>
          <a:graphicData uri="http://schemas.openxmlformats.org/drawingml/2006/table">
            <a:tbl>
              <a:tblPr/>
              <a:tblGrid>
                <a:gridCol w="1200731"/>
                <a:gridCol w="1041400"/>
                <a:gridCol w="1244600"/>
              </a:tblGrid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42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部定必修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國文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地理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英文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物理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數學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(8)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生物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歷史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化學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音樂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  </a:t>
                      </a: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美術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體育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生涯規劃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生命教育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生活科技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 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公民與社會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(3)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地球科學科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自然探究與實作</a:t>
                      </a:r>
                      <a:r>
                        <a:rPr lang="en-US" sz="20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(4)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36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校訂必修</a:t>
                      </a:r>
                      <a:endParaRPr lang="zh-TW" sz="2000" kern="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2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加深加廣</a:t>
                      </a:r>
                      <a:endParaRPr lang="zh-TW" sz="2000" kern="10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210876" y="1218355"/>
          <a:ext cx="4746858" cy="4876800"/>
        </p:xfrm>
        <a:graphic>
          <a:graphicData uri="http://schemas.openxmlformats.org/drawingml/2006/table">
            <a:tbl>
              <a:tblPr/>
              <a:tblGrid>
                <a:gridCol w="1182391"/>
                <a:gridCol w="1168400"/>
                <a:gridCol w="2396067"/>
              </a:tblGrid>
              <a:tr h="147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高一上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高一下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1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多元選修</a:t>
                      </a:r>
                      <a:endParaRPr lang="zh-TW" sz="20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探索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課程</a:t>
                      </a:r>
                      <a:r>
                        <a:rPr lang="en-US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(4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，選兩門</a:t>
                      </a:r>
                      <a:r>
                        <a:rPr lang="en-US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○閱讀與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創意</a:t>
                      </a:r>
                      <a:r>
                        <a:rPr lang="en-US" alt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</a:t>
                      </a:r>
                      <a:r>
                        <a:rPr lang="zh-TW" altLang="en-US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○科學閱讀</a:t>
                      </a:r>
                      <a:endParaRPr lang="zh-TW" altLang="en-US" sz="1600" kern="1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摺紙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幾何</a:t>
                      </a:r>
                      <a:r>
                        <a:rPr lang="en-US" alt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       	</a:t>
                      </a:r>
                      <a:r>
                        <a:rPr lang="zh-TW" altLang="en-US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○食農餐桌</a:t>
                      </a:r>
                      <a:endParaRPr lang="zh-TW" altLang="en-US" sz="1600" kern="1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46200" algn="l"/>
                        </a:tabLst>
                      </a:pP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數感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培養</a:t>
                      </a:r>
                      <a:r>
                        <a:rPr lang="en-US" alt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 	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語言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藝術</a:t>
                      </a:r>
                      <a:endParaRPr lang="en-US" altLang="zh-TW" sz="1600" kern="1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46200" algn="l"/>
                        </a:tabLst>
                        <a:defRPr/>
                      </a:pPr>
                      <a:r>
                        <a:rPr lang="zh-TW" altLang="en-US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○服務與生活</a:t>
                      </a:r>
                      <a:r>
                        <a:rPr lang="en-US" alt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  	</a:t>
                      </a:r>
                      <a:r>
                        <a:rPr lang="zh-TW" altLang="en-US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標楷體"/>
                          <a:cs typeface="Times New Roman"/>
                        </a:rPr>
                        <a:t>○跨文化培訓</a:t>
                      </a:r>
                      <a:endParaRPr lang="zh-TW" altLang="en-US" sz="1600" kern="1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科技生活，生活科技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○社會科名著選讀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電影中的科學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○社會探究與實作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○媒體‧文化‧創造力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○性別、種族與貧富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手寫藝術</a:t>
                      </a:r>
                      <a:r>
                        <a:rPr lang="zh-TW" sz="1600" kern="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/>
                          <a:ea typeface="標楷體"/>
                          <a:cs typeface="Times New Roman"/>
                        </a:rPr>
                        <a:t>字</a:t>
                      </a:r>
                      <a:endParaRPr lang="zh-TW" sz="1600" kern="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5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彈性學習</a:t>
                      </a:r>
                      <a:endParaRPr lang="zh-TW" sz="2000" kern="100" dirty="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自主學習</a:t>
                      </a:r>
                      <a:r>
                        <a:rPr lang="en-US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17324B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600" kern="100" dirty="0" smtClean="0">
                          <a:solidFill>
                            <a:srgbClr val="17324B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補</a:t>
                      </a:r>
                      <a:r>
                        <a:rPr lang="zh-TW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強數學</a:t>
                      </a:r>
                      <a:r>
                        <a:rPr lang="en-US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r>
                        <a:rPr lang="zh-TW" altLang="en-US" sz="1600" kern="100" dirty="0" smtClean="0">
                          <a:solidFill>
                            <a:srgbClr val="17324B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培訓</a:t>
                      </a:r>
                      <a:r>
                        <a:rPr lang="en-US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br>
                        <a:rPr lang="en-US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</a:br>
                      <a:r>
                        <a:rPr lang="zh-TW" altLang="en-US" sz="1600" kern="100" dirty="0" smtClean="0">
                          <a:solidFill>
                            <a:srgbClr val="17324B"/>
                          </a:solidFill>
                          <a:latin typeface="+mn-lt"/>
                          <a:ea typeface="標楷體"/>
                          <a:cs typeface="Times New Roman"/>
                        </a:rPr>
                        <a:t>○</a:t>
                      </a:r>
                      <a:r>
                        <a:rPr lang="zh-TW" sz="1600" kern="100" dirty="0" smtClean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自主</a:t>
                      </a:r>
                      <a:r>
                        <a:rPr lang="zh-TW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學習</a:t>
                      </a:r>
                      <a:r>
                        <a:rPr lang="en-US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600" kern="100" dirty="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特色活動</a:t>
                      </a:r>
                      <a:r>
                        <a:rPr lang="en-US" sz="1600" kern="100" dirty="0">
                          <a:solidFill>
                            <a:srgbClr val="17324B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(1)</a:t>
                      </a:r>
                      <a:endParaRPr lang="zh-TW" sz="1600" kern="100" dirty="0">
                        <a:solidFill>
                          <a:srgbClr val="17324B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團體活動</a:t>
                      </a:r>
                      <a:endParaRPr lang="zh-TW" sz="20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班週會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社團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(2)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1116418" y="2359239"/>
            <a:ext cx="7443975" cy="1351523"/>
          </a:xfrm>
          <a:prstGeom prst="rect">
            <a:avLst/>
          </a:prstGeom>
          <a:solidFill>
            <a:srgbClr val="FFFF6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高一下學期，自主學習有沒有選擇？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32531" y="2524643"/>
            <a:ext cx="4246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我要怎麼選？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選擇依據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524000" y="1397000"/>
          <a:ext cx="70458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10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學群課程地圖  </a:t>
            </a:r>
            <a:r>
              <a:rPr lang="en-US" altLang="zh-TW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P.17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28601" y="1913466"/>
          <a:ext cx="8771466" cy="4693920"/>
        </p:xfrm>
        <a:graphic>
          <a:graphicData uri="http://schemas.openxmlformats.org/drawingml/2006/table">
            <a:tbl>
              <a:tblPr/>
              <a:tblGrid>
                <a:gridCol w="1075266"/>
                <a:gridCol w="2463800"/>
                <a:gridCol w="2091267"/>
                <a:gridCol w="3141133"/>
              </a:tblGrid>
              <a:tr h="26171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2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>
                          <a:latin typeface="Calibri"/>
                          <a:ea typeface="標楷體"/>
                          <a:cs typeface="Times New Roman"/>
                        </a:rPr>
                        <a:t>高一</a:t>
                      </a:r>
                      <a:endParaRPr lang="zh-TW" sz="28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>
                          <a:latin typeface="Calibri"/>
                          <a:ea typeface="標楷體"/>
                          <a:cs typeface="Times New Roman"/>
                        </a:rPr>
                        <a:t>高二</a:t>
                      </a:r>
                      <a:endParaRPr lang="zh-TW" sz="28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>
                          <a:latin typeface="Calibri"/>
                          <a:ea typeface="標楷體"/>
                          <a:cs typeface="Times New Roman"/>
                        </a:rPr>
                        <a:t>高三</a:t>
                      </a:r>
                      <a:endParaRPr lang="zh-TW" sz="28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169841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latin typeface="Calibri"/>
                          <a:ea typeface="標楷體"/>
                          <a:cs typeface="Times New Roman"/>
                        </a:rPr>
                        <a:t>部定選修</a:t>
                      </a:r>
                      <a:endParaRPr lang="zh-TW" sz="2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第二外語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英語聽講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族群、性別與國家的歷史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空間資訊科技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現代社會與經濟 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……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數學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乙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0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latin typeface="Calibri"/>
                          <a:ea typeface="標楷體"/>
                          <a:cs typeface="Times New Roman"/>
                        </a:rPr>
                        <a:t>多元選修</a:t>
                      </a:r>
                      <a:endParaRPr lang="zh-TW" sz="2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語言藝術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閱讀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與創意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社會探究與實作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社會科</a:t>
                      </a: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著作</a:t>
                      </a: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選讀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全球議題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設計思考與探究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服務學習專題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統計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與生活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人社專題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國際關係探究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閱讀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與思辨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初級會計學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法學</a:t>
                      </a: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探究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文史書寫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專題寫作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大眾傳播探究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多媒體藝術探究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大學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微積分初</a:t>
                      </a:r>
                      <a:r>
                        <a:rPr lang="zh-TW" sz="2000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探</a:t>
                      </a:r>
                      <a:endParaRPr lang="en-US" altLang="zh-TW" sz="2000" kern="100" dirty="0" smtClean="0">
                        <a:solidFill>
                          <a:srgbClr val="0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4928" marR="6492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973667" y="1244596"/>
            <a:ext cx="403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管理學群</a:t>
            </a:r>
            <a:endParaRPr lang="zh-TW" altLang="en-US" sz="4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1214"/>
            <a:ext cx="9163050" cy="6912610"/>
          </a:xfrm>
          <a:prstGeom prst="rect">
            <a:avLst/>
          </a:prstGeom>
        </p:spPr>
      </p:pic>
      <p:grpSp>
        <p:nvGrpSpPr>
          <p:cNvPr id="2" name="群組 5"/>
          <p:cNvGrpSpPr/>
          <p:nvPr/>
        </p:nvGrpSpPr>
        <p:grpSpPr>
          <a:xfrm>
            <a:off x="7866085" y="5287431"/>
            <a:ext cx="1277915" cy="1570569"/>
            <a:chOff x="7866085" y="5287431"/>
            <a:chExt cx="1277915" cy="1570569"/>
          </a:xfrm>
        </p:grpSpPr>
        <p:pic>
          <p:nvPicPr>
            <p:cNvPr id="7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86700" y="5287431"/>
              <a:ext cx="1257300" cy="1257300"/>
            </a:xfrm>
            <a:prstGeom prst="rect">
              <a:avLst/>
            </a:prstGeom>
            <a:noFill/>
          </p:spPr>
        </p:pic>
        <p:sp>
          <p:nvSpPr>
            <p:cNvPr id="8" name="矩形 7"/>
            <p:cNvSpPr/>
            <p:nvPr/>
          </p:nvSpPr>
          <p:spPr>
            <a:xfrm>
              <a:off x="7866085" y="6334780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28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群組 9"/>
          <p:cNvGrpSpPr/>
          <p:nvPr/>
        </p:nvGrpSpPr>
        <p:grpSpPr>
          <a:xfrm>
            <a:off x="148159" y="1192370"/>
            <a:ext cx="3331637" cy="1138773"/>
            <a:chOff x="791631" y="1116168"/>
            <a:chExt cx="3331637" cy="1138773"/>
          </a:xfrm>
        </p:grpSpPr>
        <p:pic>
          <p:nvPicPr>
            <p:cNvPr id="11" name="Picture 2" descr="ç¸éåç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5E5E5"/>
                </a:clrFrom>
                <a:clrTo>
                  <a:srgbClr val="E5E5E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1631" y="1625604"/>
              <a:ext cx="3331637" cy="262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矩形 11"/>
            <p:cNvSpPr/>
            <p:nvPr/>
          </p:nvSpPr>
          <p:spPr>
            <a:xfrm>
              <a:off x="939799" y="1116168"/>
              <a:ext cx="3132669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個人特質</a:t>
              </a:r>
              <a:endParaRPr lang="en-US" altLang="zh-TW" sz="4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8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個性、興趣、能力</a:t>
              </a:r>
              <a:endPara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203188" y="279402"/>
            <a:ext cx="4478879" cy="584775"/>
          </a:xfrm>
          <a:prstGeom prst="rect">
            <a:avLst/>
          </a:prstGeom>
          <a:solidFill>
            <a:srgbClr val="24465B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我可以如何選課？</a:t>
            </a: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17"/>
          <p:cNvGrpSpPr/>
          <p:nvPr/>
        </p:nvGrpSpPr>
        <p:grpSpPr>
          <a:xfrm>
            <a:off x="3594100" y="1192365"/>
            <a:ext cx="2671238" cy="1569660"/>
            <a:chOff x="3611041" y="1327829"/>
            <a:chExt cx="2671238" cy="1569660"/>
          </a:xfrm>
        </p:grpSpPr>
        <p:sp>
          <p:nvSpPr>
            <p:cNvPr id="14" name="矩形 13"/>
            <p:cNvSpPr/>
            <p:nvPr/>
          </p:nvSpPr>
          <p:spPr>
            <a:xfrm>
              <a:off x="3810000" y="1327829"/>
              <a:ext cx="244686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夢想導向</a:t>
              </a:r>
              <a:endParaRPr lang="en-US" altLang="zh-TW" sz="4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8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工作、</a:t>
              </a:r>
              <a:r>
                <a:rPr lang="en-US" altLang="zh-TW" sz="28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8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生涯目標</a:t>
              </a:r>
              <a:endParaRPr lang="zh-CN" altLang="en-US" sz="2800" b="1" dirty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6" name="Picture 2" descr="ç¸éåç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5E5E5"/>
                </a:clrFrom>
                <a:clrTo>
                  <a:srgbClr val="E5E5E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1041" y="1854205"/>
              <a:ext cx="2671238" cy="262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群組 22"/>
          <p:cNvGrpSpPr/>
          <p:nvPr/>
        </p:nvGrpSpPr>
        <p:grpSpPr>
          <a:xfrm>
            <a:off x="6388092" y="1203873"/>
            <a:ext cx="2671238" cy="2185214"/>
            <a:chOff x="6472762" y="1923539"/>
            <a:chExt cx="2671238" cy="2185214"/>
          </a:xfrm>
        </p:grpSpPr>
        <p:sp>
          <p:nvSpPr>
            <p:cNvPr id="17" name="矩形 16"/>
            <p:cNvSpPr/>
            <p:nvPr/>
          </p:nvSpPr>
          <p:spPr>
            <a:xfrm>
              <a:off x="6696352" y="1923539"/>
              <a:ext cx="2236510" cy="2185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0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NPC</a:t>
              </a:r>
            </a:p>
            <a:p>
              <a:pPr algn="ctr"/>
              <a:r>
                <a:rPr lang="zh-TW" altLang="en-US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導師、</a:t>
              </a:r>
              <a:r>
                <a:rPr lang="en-US" altLang="zh-TW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輔導老師、</a:t>
              </a:r>
              <a:r>
                <a:rPr lang="en-US" altLang="zh-TW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3200" b="1" dirty="0" smtClean="0">
                  <a:solidFill>
                    <a:srgbClr val="780B09"/>
                  </a:solidFill>
                  <a:latin typeface="微軟正黑體" pitchFamily="34" charset="-120"/>
                  <a:ea typeface="微軟正黑體" pitchFamily="34" charset="-120"/>
                </a:rPr>
                <a:t>課諮老師</a:t>
              </a:r>
              <a:endParaRPr lang="zh-CN" altLang="en-US" sz="3200" b="1" dirty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1" name="Picture 2" descr="ç¸éåç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5E5E5"/>
                </a:clrFrom>
                <a:clrTo>
                  <a:srgbClr val="E5E5E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72762" y="2455341"/>
              <a:ext cx="2671238" cy="262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775636" y="2258828"/>
            <a:ext cx="2508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俠客談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63489" y="323694"/>
            <a:ext cx="633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一上多元選修</a:t>
            </a:r>
            <a:r>
              <a:rPr lang="en-US" altLang="zh-TW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課程介紹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16689" y="2071766"/>
            <a:ext cx="781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樓導辦課諮教師 許富堯 老師</a:t>
            </a:r>
            <a:endParaRPr lang="zh-TW" altLang="en-US" sz="4000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528205" y="3923417"/>
            <a:ext cx="2413775" cy="2764283"/>
            <a:chOff x="7866085" y="5258295"/>
            <a:chExt cx="1280214" cy="1510561"/>
          </a:xfrm>
        </p:grpSpPr>
        <p:pic>
          <p:nvPicPr>
            <p:cNvPr id="13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888741" y="5258295"/>
              <a:ext cx="1257558" cy="1295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矩形 13"/>
            <p:cNvSpPr/>
            <p:nvPr/>
          </p:nvSpPr>
          <p:spPr>
            <a:xfrm>
              <a:off x="7866085" y="6449302"/>
              <a:ext cx="1277915" cy="31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32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661486" y="3419553"/>
            <a:ext cx="217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提問連結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03766" y="248163"/>
            <a:ext cx="7590317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手寫藝術字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19575" y="2190750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38150" y="181927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39025" y="2781300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57600" y="240982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44150" y="3305175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62725" y="293370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87827" y="2400300"/>
            <a:ext cx="26765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學習字體與字型的美學概念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學習藝術字體的書寫方法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應用於平面設計</a:t>
            </a:r>
            <a:endParaRPr lang="zh-TW" altLang="en-US" sz="2800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063637" y="2952750"/>
            <a:ext cx="2676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書寫練習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作品產出及表現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998445" y="3419475"/>
            <a:ext cx="2028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藝術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52622" y="301328"/>
            <a:ext cx="7462727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服務與生活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19575" y="1935569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38150" y="1564094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39025" y="2526119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57600" y="2154644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24911" y="3049994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743486" y="2678519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87827" y="2145119"/>
            <a:ext cx="26765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透過服務學習培養現代公民意識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學習思考、領導、人際、團隊合作等社會參與能力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發展正向自我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04172" y="2716619"/>
            <a:ext cx="25934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服務學習活動參與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辦理偏鄉服務營隊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19711" y="3192869"/>
            <a:ext cx="2028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/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社會心理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180975"/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180975"/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83831" y="226895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性別、種族與貧富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412" y="1754815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84987" y="138334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285862" y="2345365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04437" y="197389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190987" y="2869240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09562" y="249776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24031" y="1964365"/>
            <a:ext cx="2676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學習性別研究相關議題及方法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探討台灣當代社會性別、種族、貧富議題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訓練批判思考能力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031740" y="2535865"/>
            <a:ext cx="2676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課堂學習單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議題探究報告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998447" y="3012115"/>
            <a:ext cx="2028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社會心理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文史哲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法政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73209" y="258796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社會探究與實作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19575" y="1893038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38150" y="1521563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39025" y="2483588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57600" y="2112113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44150" y="3007463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62725" y="2635988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87827" y="2049423"/>
            <a:ext cx="2676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學習社會科學研究方法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針對時事重大議題實際演練研究方法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在教師指導下完成研究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06169" y="2674088"/>
            <a:ext cx="2676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研究計畫發表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研究報告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19711" y="3150338"/>
            <a:ext cx="2028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文史哲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法政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10082" y="280062"/>
            <a:ext cx="7271341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科技生活，生活科技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2105" y="1903671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680" y="1532196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658013" y="2494221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976588" y="2122746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86680" y="3018096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605255" y="2646621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77192" y="2028157"/>
            <a:ext cx="31525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學習創新設計思考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了解如何運用新科技開發創新產品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學習必要的技術並完成人因工學作品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340093" y="2684721"/>
            <a:ext cx="26765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團隊合作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書面報告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作品呈現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17487" y="3160971"/>
            <a:ext cx="18609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工程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數理化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醫療衛生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78188" y="280062"/>
            <a:ext cx="7367034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科學閱讀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7045" y="1893038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95620" y="1521563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83586" y="2483588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902161" y="2112113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01620" y="3007463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20195" y="2635988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13398" y="2017524"/>
            <a:ext cx="3067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正確理解科普文章並能辨識圖表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辨識文章中的事實與觀點並歸納整理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收集資料進行辯證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並撰寫成文章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318831" y="2674088"/>
            <a:ext cx="26765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長篇科學文章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分析報告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945282" y="3150338"/>
            <a:ext cx="2028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數理化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醫療衛生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生物資源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地球環境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58259" y="269433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摺紙幾何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72738" y="1797346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91313" y="1425871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92188" y="2387896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710763" y="2016421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97313" y="2911771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615888" y="2540296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19724" y="2006896"/>
            <a:ext cx="2676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培養幾何學概念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透過摺紙實體化幾何圖形，增進理解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藉由平面圖形立體化過程，建立空間概念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38066" y="2578396"/>
            <a:ext cx="2676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摺紙實作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作品分析報告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70651" y="3064171"/>
            <a:ext cx="1869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工程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數理化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藝術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82503" y="322594"/>
            <a:ext cx="764348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語言藝術</a:t>
            </a:r>
            <a:r>
              <a:rPr lang="en-US" altLang="zh-TW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(Language Arts )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19575" y="2190750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38150" y="181927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530419" y="2781300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848994" y="240982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44150" y="3305175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62725" y="293370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18705" y="2400300"/>
            <a:ext cx="31259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學習英文文本閱讀及歸納整理技術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學習有條理地應用英文表達議題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學習口語表達技巧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86930" y="2971800"/>
            <a:ext cx="2676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課堂參與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口語表達訓練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個人短講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998445" y="3448050"/>
            <a:ext cx="2028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外語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文史哲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78194" y="301328"/>
            <a:ext cx="7537155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閱讀與創意</a:t>
            </a:r>
            <a:endParaRPr lang="zh-TW" altLang="en-US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7045" y="1776080"/>
            <a:ext cx="1004375" cy="245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95620" y="140460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課程目標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77256" y="2366630"/>
            <a:ext cx="1004375" cy="24530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795831" y="1995155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課程要求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古劍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382381" y="2890505"/>
            <a:ext cx="1004375" cy="24530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700956" y="251903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 學習傾向</a:t>
            </a:r>
            <a:endParaRPr lang="zh-TW" altLang="en-US" sz="2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34664" y="1985630"/>
            <a:ext cx="26765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從閱讀中培養思考、分析及組織能力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透過課程了解自我、開闊想像力及創意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創造獨特的個人主張或文學作品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23134" y="2557130"/>
            <a:ext cx="26765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課堂討論發表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小組團隊合作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創意寫作紀錄本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作品集結發表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147309" y="3033380"/>
            <a:ext cx="2028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社會心理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大眾傳播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文史哲</a:t>
            </a:r>
            <a:endParaRPr lang="en-US" altLang="zh-TW" sz="28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7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5672660" y="1549401"/>
            <a:ext cx="3031068" cy="3352027"/>
            <a:chOff x="7536387" y="4937118"/>
            <a:chExt cx="1607613" cy="1831738"/>
          </a:xfrm>
        </p:grpSpPr>
        <p:pic>
          <p:nvPicPr>
            <p:cNvPr id="5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36387" y="4937118"/>
              <a:ext cx="1607613" cy="1607614"/>
            </a:xfrm>
            <a:prstGeom prst="rect">
              <a:avLst/>
            </a:prstGeom>
            <a:noFill/>
          </p:spPr>
        </p:pic>
        <p:sp>
          <p:nvSpPr>
            <p:cNvPr id="6" name="矩形 5"/>
            <p:cNvSpPr/>
            <p:nvPr/>
          </p:nvSpPr>
          <p:spPr>
            <a:xfrm>
              <a:off x="7866085" y="6449302"/>
              <a:ext cx="1277915" cy="31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32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129860" y="889001"/>
            <a:ext cx="217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提問連結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83734" y="550334"/>
            <a:ext cx="2658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學年度</a:t>
            </a:r>
            <a: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選課手冊連結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54" name="AutoShape 2" descr="data:image/png;base64,iVBORw0KGgoAAAANSUhEUgAAALgAAAC4CAYAAABQMybHAAAP00lEQVR4Xu3d63IbuQ6F0cn7P3SmzonlKimWFncD7LY1yF+QuGx8RLNlxf71+/fv3//Mv1HgTRX4NYC/aWenrP8rMIAPCG+twAD+1u2d4gbwYeCtFRjA37q9U9wAPgy8tQID+Fu3d4obwIeBt1ZgAH/r9k5xy4D/+vXrVLX0A9bHfLT+Mfmr69kdP9VD+sjf7noe81M+t/UD+EnH9rEhu4FYBeBZ+ekA2V3PAB5+pebqhuyOP4D/ORIzwWeCf6nAf36CVydE9c4nLjUhdWWQPX1kpvlU66vmp/pTu+qRPT1w5Tv4AH7fEukxgAvh1/YB/EGfFCgJmPrTEyqdsKm/1H9a/0zw8MBK4NDdPymQip/6S4HUEyD1N4AXXzJ1ggWk9sve3UDlmwImYLsPjOKl9aXrqwNC/ZT/Z/ke/hQlBbBawHcDojsf6aMDNoB/jfgAno6qj/UD+L1wmrDSSwdc/meCP3zVoDrx1DD5796veAfP8fI2Aah6B/AQUAkqIHbv726o8u2Ol16Zrsrvx15Rrga0Gr8buKsAutUxE/yho3pJTe2aKALq7P3KR8Ck+XbHU3z1T3cf7deA+Tx4q78XRYLvniCKL8HV4LP3K5/uervjSS8BOoA/fDtQDdcB04lP/acNTNcLSAFStad6pvopP+mlfr7dBE8bUp1AaoAAVb7aL0CqduWn+mVXfto/gOPOP4C/RmwAxxWi+4RWH4E68al/TRhNYAGk/dK3ald+ql925af96mf7FUUJy54CJn8SSPtlXxX4mR/Vq/jaX7V3P+FUj+yq56nOXZ+iKEHZVYAmiiZeul/5DuD3v3Vb/ZOesh/13/aDHiUouwpIAZ0Jfv9bEKSHDmzaH/kTD+kTZCZ486+9qDZQwAgA7a/aU8AUT/XIftT/4QmuhKr2dOJIgLHXJnqqX7X/2r86YAbwDyXTBs4BfH0HF6BV+wBe/EnoAJy9RKbvSAP4AHrHwE97wlQB1v72Ca6Au+2aEKsF3/JM/QmwtH75k/27vQSm9Z+1fvkOflZCTz/uwacgA3jtJfLq/u6KP4A/UTa9g6cN0oSWfSb4muID+AC+RsoPXbUMuCaK7rSpPtUrRzqBVZ8mZrW+s+M/5iu9quur+qT7P9+1ur6LMoBnLRBQOuC79ZZ/5Z+p8fdq1b/qfyb4h1JnT1ABogYLwFUAbuuUz0zwi7/rIUCr9rmi3CuQHojqgUv3n35F0URKC9AESxug9cpf+ai+anz5V36KL//phK/GUz8G8IeOSHAJKoAESDW+/Cs/xZf/ATz8GzoStLthavAAro5kVxjprWjqx0zwmeB3ClSB+/ETPH3JWj1hnyct/N2DaT5pA7Re8dP6NbH0krw7nzR+NZ9qvHiCK+EUCPlLAdGVRflpv/Lpasgz0FP/6fruA1btb1f+y5+DK2EBdLaAipc+kgfw11/mkt4psOn6p4Nh9SeZA/j9fwCQHjoQAqLqvwuQXVdI6dOV//IEV8CqPW2orhTVJ0qaj4C9Ol/pkeanes8CWHkM4FLow64DLDcpQAKkGi+9oimeDlD3wFjNZwBfVGoAXxTqY5kOaFXP1WwG8EWlqg2ZCX4vdFXPxbb9swz4qsNnLyXp/nS9HrnpRNEjV8BW89EjvZqf9kv/KqDSr5rfJ4dHP0VJBdD6qr0KlASXfzVkNxBpfspX/dhdTzW/AfxBwQH89cegeqLoCan9OlCp/wF8AL9TIAXo7Se4CrzaromhhmqiVyeO9JF/2eVf9aVXnnS98pc/9a88wVMB04Sr/gfw7Pek6M7bfSAGcHy7UAdgAB/A/8fA4Y8JBdjV9gF8AG8FXI84PZJ2PwJ1Z6seyGp92p/q262nrpjKT/mofvXv2f62Ca4CVYAESAVO8xnA7ye+9NvdL8UXT+0vmdWEdgumCTCAD+B3DKdA6sSl/rQ+PXAD+AD+EvDqhKy+FGq/gBfgOqCpXfFkV7zu/YpXtesKKr6238GVQCp4un4Av1dgt35VoM8aOG0vmQN41nIBKLuide9XvKp9Jnj4i4N0R98l6GqjBaDsitO9X/Gq9l39WJ7gu4FRQxRfjzw1QPF1Bdr9BFP+AkT7q3bFT/Wp9vO2fwD/UGIAryE+gOOKIcBmgr8GUIDV8PVuxZ8JHn65SpJL0KuvHMqveqDT/dJT9h8PuArUBE6Bkj/Zu/NN/aV3yBRIHZBqvspf+X4X4Jfv4KlgaoAArdq78039CRAdeMWTvtovQJW/9g/g4ZWkKpiA2g2M/AsYASegVb/2S3/lp4GV5ic9409RJEC1AAmY2rvzTf2p4WlDU3/VfBVPB7Lar9T/s3qXrygKWBWke7/8CbDVCfE5KTY/kaoDRMBX65Xe4qd6IAbw4seUAkQA7rbrwCr/ATz8M4E6kangmgCpPwFRbbjq77arnqo+qX/Vl078tB/xHTwFLC0wLVgNkz81LBV094SWf9Ujvar1Sm/xI17S/NoBTxPsblgaXw3vtqf1CljVW83/KFBP78LNf4NpNb+2l0wJntrV4HRirApSBeOqBmtCpnV167X7gG9/yUwBTgtWA9P4acOr69N6dcBVbzXfAfxBQQme2tXgmeD3vyxTAyAFfgBPFbt4ffWAKX1N6BTA7waY6k/t0qOr/rY7eFrg2esH8NqfAezu1wDerOgAPoC/REonrpnHdncD+AAeQSXgq3eo6p1WQKvYdL/W77brpVv1qp/af7Z9la/lO3j1U41UgAG897fDSv8B/EEhCbJ6wp5+QB9+O08TTPlW9++e0PKv/AdwKTCAv1RIAO62D+Bft+e0K0p65RAQaUPT+PIvf+G8aF9efWKlCUmPqj3N57Z+AP9QQkDowFWvZEcbuHrFk/9q/lWAtV/5P9Xh6B+C7QZCBabx9FIsYGeCZ0il/ZP+1QM3E/zhf/ikB0gNzfDoX616dIDTjKRH1Z7mEwNeTVCC68Qqvia2BKrG785P+age6SH/ab+0XvkqH+0vX1HUwNSeThD5V0MlkARWfNnT/JSP6lE8+RewumKk+Smf1N9M8AfFJLAAll3ApQc+bfju/HQglK/01/6Z4FBIAgsQ2Qfw1w2Q/tsBV4CzG6yJIcHSfAWo4km/1K78U7ueIKne3fFTfeIrigKoIAEigXfvTwFN65V+qV3xU7v0H8DD/zWdCjaA3yuQApy+FHavr/pLB8BM8PBA6oClT4CjDftsXPhltCpg6UBKD6CeIEf1avtRfVXAtIBUwO780vhpA1P/OmCpP/VDesrerUf5U5R0gqUnXoJW458teLX+FMgB/GuCZoI/OVm7gen23+1PA0cDQ/aZ4FC4OuHOnrDdDVX91Sfefx5wCVgVqLq/OkF0AM4GNs0nzU9660Cl+VWfOMp3+6coSiAFUA2rNqA7Hw0AxZNd+kqvdH9V3zQfxVvN//AdXA1UAtUGar/sEvzsiaSGpvmoPvVH/U31TfORHqv5D+AfSl3dMDV0AL//XYynA66AaqAmRnUCKL/Uf+pvN6Cpvsq/mq/0VL6Krzt8+x08FUwJVgvUfuWr/LQ/PbDyp3wEjPx35zuAh38USoJ1N0hAnQ2M8hnAv+5I2x1cDU8boAmcNlz5pQco9ad65C+tV+sVr5qv9BQPir9a3zLgCijBlJAKln/ZU/+7663mm+ZXfYmuAps+YcWL9Ivv4KmgEkQFdxX4WWj47cHd9apBOpBpfgM4FE8FHcCPfay1eiDTfgzgA/idAilA6YGeCX7/23O79YuvKLpSqGGyp1eS6iM8nWhar/zTA6N4AiKNJ3/qf5pvyoP6/czf8kumClTCsgsQxU8F7l6v/FPguvOT/gP4gwJpwySwABnAs0d6tT/qhyZqd3zFmwn+oED3hEyBSA+8gEnrSeN3D5g0/rcDvFvwqiB6BAuganwdAPmX/SgA8vv5shb+J+dVv7d14uWoftvu4Eo4FUDr03jp+mr8ow1S3FUAV/08fdQP4PfSdAOkBqXx0vXV+AP4awXVj6P6zQT/0H2uKK8B1BXou+q3DXDdeTURJeju/We/VEkv6VG1S0/ZdwMufZ5erXb9CZOjCXXdKdVwNWwAzxQawPH97xQoyT+A338XplsP9Uv90QDUgVm9k88VZbETAkQNWQzzuSx96UrzWwVkNe9q/apXB+LyK8qqUM/WpQJIEDVEAKRAKZ9UH8WXv7R+rVc81S//6scAXvyranokpwfwaMN2vaNUARzAUwUe1qcAVRsmADVBd02kATwD6bQ7eJbW36sH8HtNdMCkd3oAtV7xdg+c9itKWlB1fSqwDkRq1xVF9aXx0noFkPJL69MTTv6qeqzGPzzBU8Gq69OG7xbw7HxS/VYBeDr5Hr57Uj1AeuJU7TPBwy8LCZABPPs/p1WAtX8AH8Cjh4AOsAbAj7uiqOBIvYXFqYALLl8uUX3plUcNTh/5yk/1S8/Uf6qH/Cs/1Vee4ErwaALP9u0quOvOmT4ypZ/q1X7p3+1/AJfisKshRfd/bRdAaUNngr/+Lkz6BDva7+VPUQTA0QRmgv9RQAe6qn+3//TAK3/ld5Svw4B3J6RH/lUC7brSHG3Y6kCQnmn8qr90f7q+/Q4+gJ/7axwEZDpR5U9XrLT/KbDp+gE87SjWp08Ura+mN4B/reBcUQ6SJWAF3MGwT7cpXjpxZ4KHXz/VW7MeSQIqBabacMVL81U+qT4p8Kl/1S97mp/8bb+iVBt6tcBHBTz6EqoDn07QVL8UsLS/0jONL38D+IMCmphHBb3tS4FQPmcDLACr+si/9FiN33YHrzY0beBqgc/WdQk4E/xYJwZw3PGrAn23A6UBUa03vfJova5Y0vfYsch3/dgJXm24GiDgUqn1xFC8ar0C9rvll+r7dnfwasMH8PsfVA3g4fepdQJTQFMg04YpH9Uje5rP7iuA9NTE352f9Fy1/9grSrfAariuENV8uuOvAnBbpwOYAq/4aTz5e7srShUoNaw60bW/aj/a8K5PldIDr35113PzNxP8Q4nuCVoFWPu7gUgn6gCODqiBsmsiCNiZ4PcKDODhn8JOJ0wKpPzLn+xV/9X91fyqB7g6YBS/e0Btv4OrobJ/t4buzlf1yq78BJgAll2AKr72d9XfdgdPBZcA6SMz9VcVcPf+qv9uPXTnVr/S/V31D+AfJKhBKTA68Gqg7PKf5qt4KaCK/+0neCpwul6PSNmr8bS/2vAUAOUjYBRPelYHgPLTAUvrv60/PMGPBlzdlwou4BR3dwMVv5q/ABrA0YHuBqjhA7gUem3XgdXElF3ZiZe0v4r3zD4TvOkOnk5QTdSjDb3tG8D/KLEMeFXw2T8KXKHAAH6F6hPzNAUG8NOknkBXKDCAX6H6xDxNgQH8NKkn0BUKDOBXqD4xT1NgAD9N6gl0hQID+BWqT8zTFBjAT5N6Al2hwAB+heoT8zQF/gUGqtcja/DGS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3556" name="AutoShape 4" descr="data:image/png;base64,iVBORw0KGgoAAAANSUhEUgAAALgAAAC4CAYAAABQMybHAAAP00lEQVR4Xu3d63IbuQ6F0cn7P3SmzonlKimWFncD7LY1yF+QuGx8RLNlxf71+/fv3//Mv1HgTRX4NYC/aWenrP8rMIAPCG+twAD+1u2d4gbwYeCtFRjA37q9U9wAPgy8tQID+Fu3d4obwIeBt1ZgAH/r9k5xy4D/+vXrVLX0A9bHfLT+Mfmr69kdP9VD+sjf7noe81M+t/UD+EnH9rEhu4FYBeBZ+ekA2V3PAB5+pebqhuyOP4D/ORIzwWeCf6nAf36CVydE9c4nLjUhdWWQPX1kpvlU66vmp/pTu+qRPT1w5Tv4AH7fEukxgAvh1/YB/EGfFCgJmPrTEyqdsKm/1H9a/0zw8MBK4NDdPymQip/6S4HUEyD1N4AXXzJ1ggWk9sve3UDlmwImYLsPjOKl9aXrqwNC/ZT/Z/ke/hQlBbBawHcDojsf6aMDNoB/jfgAno6qj/UD+L1wmrDSSwdc/meCP3zVoDrx1DD5796veAfP8fI2Aah6B/AQUAkqIHbv726o8u2Ol16Zrsrvx15Rrga0Gr8buKsAutUxE/yho3pJTe2aKALq7P3KR8Ck+XbHU3z1T3cf7deA+Tx4q78XRYLvniCKL8HV4LP3K5/uervjSS8BOoA/fDtQDdcB04lP/acNTNcLSAFStad6pvopP+mlfr7dBE8bUp1AaoAAVb7aL0CqduWn+mVXfto/gOPOP4C/RmwAxxWi+4RWH4E68al/TRhNYAGk/dK3ald+ql925af96mf7FUUJy54CJn8SSPtlXxX4mR/Vq/jaX7V3P+FUj+yq56nOXZ+iKEHZVYAmiiZeul/5DuD3v3Vb/ZOesh/13/aDHiUouwpIAZ0Jfv9bEKSHDmzaH/kTD+kTZCZ486+9qDZQwAgA7a/aU8AUT/XIftT/4QmuhKr2dOJIgLHXJnqqX7X/2r86YAbwDyXTBs4BfH0HF6BV+wBe/EnoAJy9RKbvSAP4AHrHwE97wlQB1v72Ca6Au+2aEKsF3/JM/QmwtH75k/27vQSm9Z+1fvkOflZCTz/uwacgA3jtJfLq/u6KP4A/UTa9g6cN0oSWfSb4muID+AC+RsoPXbUMuCaK7rSpPtUrRzqBVZ8mZrW+s+M/5iu9quur+qT7P9+1ur6LMoBnLRBQOuC79ZZ/5Z+p8fdq1b/qfyb4h1JnT1ABogYLwFUAbuuUz0zwi7/rIUCr9rmi3CuQHojqgUv3n35F0URKC9AESxug9cpf+ai+anz5V36KL//phK/GUz8G8IeOSHAJKoAESDW+/Cs/xZf/ATz8GzoStLthavAAro5kVxjprWjqx0zwmeB3ClSB+/ETPH3JWj1hnyct/N2DaT5pA7Re8dP6NbH0krw7nzR+NZ9qvHiCK+EUCPlLAdGVRflpv/Lpasgz0FP/6fruA1btb1f+y5+DK2EBdLaAipc+kgfw11/mkt4psOn6p4Nh9SeZA/j9fwCQHjoQAqLqvwuQXVdI6dOV//IEV8CqPW2orhTVJ0qaj4C9Ol/pkeanes8CWHkM4FLow64DLDcpQAKkGi+9oimeDlD3wFjNZwBfVGoAXxTqY5kOaFXP1WwG8EWlqg2ZCX4vdFXPxbb9swz4qsNnLyXp/nS9HrnpRNEjV8BW89EjvZqf9kv/KqDSr5rfJ4dHP0VJBdD6qr0KlASXfzVkNxBpfspX/dhdTzW/AfxBwQH89cegeqLoCan9OlCp/wF8AL9TIAXo7Se4CrzaromhhmqiVyeO9JF/2eVf9aVXnnS98pc/9a88wVMB04Sr/gfw7Pek6M7bfSAGcHy7UAdgAB/A/8fA4Y8JBdjV9gF8AG8FXI84PZJ2PwJ1Z6seyGp92p/q262nrpjKT/mofvXv2f62Ca4CVYAESAVO8xnA7ye+9NvdL8UXT+0vmdWEdgumCTCAD+B3DKdA6sSl/rQ+PXAD+AD+EvDqhKy+FGq/gBfgOqCpXfFkV7zu/YpXtesKKr6238GVQCp4un4Av1dgt35VoM8aOG0vmQN41nIBKLuide9XvKp9Jnj4i4N0R98l6GqjBaDsitO9X/Gq9l39WJ7gu4FRQxRfjzw1QPF1Bdr9BFP+AkT7q3bFT/Wp9vO2fwD/UGIAryE+gOOKIcBmgr8GUIDV8PVuxZ8JHn65SpJL0KuvHMqveqDT/dJT9h8PuArUBE6Bkj/Zu/NN/aV3yBRIHZBqvspf+X4X4Jfv4KlgaoAArdq78039CRAdeMWTvtovQJW/9g/g4ZWkKpiA2g2M/AsYASegVb/2S3/lp4GV5ic9409RJEC1AAmY2rvzTf2p4WlDU3/VfBVPB7Lar9T/s3qXrygKWBWke7/8CbDVCfE5KTY/kaoDRMBX65Xe4qd6IAbw4seUAkQA7rbrwCr/ATz8M4E6kangmgCpPwFRbbjq77arnqo+qX/Vl078tB/xHTwFLC0wLVgNkz81LBV094SWf9Ujvar1Sm/xI17S/NoBTxPsblgaXw3vtqf1CljVW83/KFBP78LNf4NpNb+2l0wJntrV4HRirApSBeOqBmtCpnV167X7gG9/yUwBTgtWA9P4acOr69N6dcBVbzXfAfxBQQme2tXgmeD3vyxTAyAFfgBPFbt4ffWAKX1N6BTA7waY6k/t0qOr/rY7eFrg2esH8NqfAezu1wDerOgAPoC/REonrpnHdncD+AAeQSXgq3eo6p1WQKvYdL/W77brpVv1qp/af7Z9la/lO3j1U41UgAG897fDSv8B/EEhCbJ6wp5+QB9+O08TTPlW9++e0PKv/AdwKTCAv1RIAO62D+Bft+e0K0p65RAQaUPT+PIvf+G8aF9efWKlCUmPqj3N57Z+AP9QQkDowFWvZEcbuHrFk/9q/lWAtV/5P9Xh6B+C7QZCBabx9FIsYGeCZ0il/ZP+1QM3E/zhf/ikB0gNzfDoX616dIDTjKRH1Z7mEwNeTVCC68Qqvia2BKrG785P+age6SH/ab+0XvkqH+0vX1HUwNSeThD5V0MlkARWfNnT/JSP6lE8+RewumKk+Smf1N9M8AfFJLAAll3ApQc+bfju/HQglK/01/6Z4FBIAgsQ2Qfw1w2Q/tsBV4CzG6yJIcHSfAWo4km/1K78U7ueIKne3fFTfeIrigKoIAEigXfvTwFN65V+qV3xU7v0H8DD/zWdCjaA3yuQApy+FHavr/pLB8BM8PBA6oClT4CjDftsXPhltCpg6UBKD6CeIEf1avtRfVXAtIBUwO780vhpA1P/OmCpP/VDesrerUf5U5R0gqUnXoJW458teLX+FMgB/GuCZoI/OVm7gen23+1PA0cDQ/aZ4FC4OuHOnrDdDVX91Sfefx5wCVgVqLq/OkF0AM4GNs0nzU9660Cl+VWfOMp3+6coSiAFUA2rNqA7Hw0AxZNd+kqvdH9V3zQfxVvN//AdXA1UAtUGar/sEvzsiaSGpvmoPvVH/U31TfORHqv5D+AfSl3dMDV0AL//XYynA66AaqAmRnUCKL/Uf+pvN6Cpvsq/mq/0VL6Krzt8+x08FUwJVgvUfuWr/LQ/PbDyp3wEjPx35zuAh38USoJ1N0hAnQ2M8hnAv+5I2x1cDU8boAmcNlz5pQco9ad65C+tV+sVr5qv9BQPir9a3zLgCijBlJAKln/ZU/+7663mm+ZXfYmuAps+YcWL9Ivv4KmgEkQFdxX4WWj47cHd9apBOpBpfgM4FE8FHcCPfay1eiDTfgzgA/idAilA6YGeCX7/23O79YuvKLpSqGGyp1eS6iM8nWhar/zTA6N4AiKNJ3/qf5pvyoP6/czf8kumClTCsgsQxU8F7l6v/FPguvOT/gP4gwJpwySwABnAs0d6tT/qhyZqd3zFmwn+oED3hEyBSA+8gEnrSeN3D5g0/rcDvFvwqiB6BAuganwdAPmX/SgA8vv5shb+J+dVv7d14uWoftvu4Eo4FUDr03jp+mr8ow1S3FUAV/08fdQP4PfSdAOkBqXx0vXV+AP4awXVj6P6zQT/0H2uKK8B1BXou+q3DXDdeTURJeju/We/VEkv6VG1S0/ZdwMufZ5erXb9CZOjCXXdKdVwNWwAzxQawPH97xQoyT+A338XplsP9Uv90QDUgVm9k88VZbETAkQNWQzzuSx96UrzWwVkNe9q/apXB+LyK8qqUM/WpQJIEDVEAKRAKZ9UH8WXv7R+rVc81S//6scAXvyranokpwfwaMN2vaNUARzAUwUe1qcAVRsmADVBd02kATwD6bQ7eJbW36sH8HtNdMCkd3oAtV7xdg+c9itKWlB1fSqwDkRq1xVF9aXx0noFkPJL69MTTv6qeqzGPzzBU8Gq69OG7xbw7HxS/VYBeDr5Hr57Uj1AeuJU7TPBwy8LCZABPPs/p1WAtX8AH8Cjh4AOsAbAj7uiqOBIvYXFqYALLl8uUX3plUcNTh/5yk/1S8/Uf6qH/Cs/1Vee4ErwaALP9u0quOvOmT4ypZ/q1X7p3+1/AJfisKshRfd/bRdAaUNngr/+Lkz6BDva7+VPUQTA0QRmgv9RQAe6qn+3//TAK3/ld5Svw4B3J6RH/lUC7brSHG3Y6kCQnmn8qr90f7q+/Q4+gJ/7axwEZDpR5U9XrLT/KbDp+gE87SjWp08Ura+mN4B/reBcUQ6SJWAF3MGwT7cpXjpxZ4KHXz/VW7MeSQIqBabacMVL81U+qT4p8Kl/1S97mp/8bb+iVBt6tcBHBTz6EqoDn07QVL8UsLS/0jONL38D+IMCmphHBb3tS4FQPmcDLACr+si/9FiN33YHrzY0beBqgc/WdQk4E/xYJwZw3PGrAn23A6UBUa03vfJova5Y0vfYsch3/dgJXm24GiDgUqn1xFC8ar0C9rvll+r7dnfwasMH8PsfVA3g4fepdQJTQFMg04YpH9Uje5rP7iuA9NTE352f9Fy1/9grSrfAariuENV8uuOvAnBbpwOYAq/4aTz5e7srShUoNaw60bW/aj/a8K5PldIDr35113PzNxP8Q4nuCVoFWPu7gUgn6gCODqiBsmsiCNiZ4PcKDODhn8JOJ0wKpPzLn+xV/9X91fyqB7g6YBS/e0Btv4OrobJ/t4buzlf1yq78BJgAll2AKr72d9XfdgdPBZcA6SMz9VcVcPf+qv9uPXTnVr/S/V31D+AfJKhBKTA68Gqg7PKf5qt4KaCK/+0neCpwul6PSNmr8bS/2vAUAOUjYBRPelYHgPLTAUvrv60/PMGPBlzdlwou4BR3dwMVv5q/ABrA0YHuBqjhA7gUem3XgdXElF3ZiZe0v4r3zD4TvOkOnk5QTdSjDb3tG8D/KLEMeFXw2T8KXKHAAH6F6hPzNAUG8NOknkBXKDCAX6H6xDxNgQH8NKkn0BUKDOBXqD4xT1NgAD9N6gl0hQID+BWqT8zTFBjAT5N6Al2hwAB+heoT8zQF/gUGqtcja/DGS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3557" name="Picture 5" descr="C:\Users\willy\Downloads\19072100584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9144" y="1783167"/>
            <a:ext cx="3347041" cy="3347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99732" y="600140"/>
            <a:ext cx="5178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校務行政系統說明</a:t>
            </a:r>
            <a:endParaRPr lang="zh-TW" altLang="en-US" sz="48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76177" y="2220622"/>
            <a:ext cx="7655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系統使用介紹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圖書館資訊組 李威霖 老師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528205" y="3923417"/>
            <a:ext cx="2413775" cy="2764283"/>
            <a:chOff x="7866085" y="5258295"/>
            <a:chExt cx="1280214" cy="1510561"/>
          </a:xfrm>
        </p:grpSpPr>
        <p:pic>
          <p:nvPicPr>
            <p:cNvPr id="8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888741" y="5258295"/>
              <a:ext cx="1257558" cy="1295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7866085" y="6449302"/>
              <a:ext cx="1277915" cy="31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32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661486" y="3419553"/>
            <a:ext cx="217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提問連結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登入位置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3102" y="1475366"/>
            <a:ext cx="7050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內容版面配置區 4"/>
          <p:cNvSpPr txBox="1">
            <a:spLocks/>
          </p:cNvSpPr>
          <p:nvPr/>
        </p:nvSpPr>
        <p:spPr>
          <a:xfrm>
            <a:off x="552893" y="1432220"/>
            <a:ext cx="7898661" cy="568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學校網站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	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  或 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	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0" y="1988288"/>
            <a:ext cx="5645888" cy="4646427"/>
            <a:chOff x="104948" y="1921523"/>
            <a:chExt cx="5722274" cy="4823735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48" y="1921523"/>
              <a:ext cx="5722274" cy="4823735"/>
            </a:xfrm>
            <a:prstGeom prst="rect">
              <a:avLst/>
            </a:prstGeom>
          </p:spPr>
        </p:pic>
        <p:sp>
          <p:nvSpPr>
            <p:cNvPr id="14" name="圓角矩形 13"/>
            <p:cNvSpPr/>
            <p:nvPr/>
          </p:nvSpPr>
          <p:spPr>
            <a:xfrm>
              <a:off x="266006" y="4081548"/>
              <a:ext cx="640081" cy="24938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774" y="2058268"/>
            <a:ext cx="3387226" cy="1588699"/>
          </a:xfrm>
          <a:prstGeom prst="rect">
            <a:avLst/>
          </a:prstGeom>
        </p:spPr>
      </p:pic>
      <p:sp>
        <p:nvSpPr>
          <p:cNvPr id="16" name="向下箭號 15"/>
          <p:cNvSpPr/>
          <p:nvPr/>
        </p:nvSpPr>
        <p:spPr>
          <a:xfrm rot="18141998">
            <a:off x="6391628" y="3037249"/>
            <a:ext cx="195982" cy="487891"/>
          </a:xfrm>
          <a:prstGeom prst="downArrow">
            <a:avLst/>
          </a:prstGeom>
          <a:solidFill>
            <a:srgbClr val="FF0000"/>
          </a:solidFill>
          <a:ln>
            <a:solidFill>
              <a:srgbClr val="17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登入按鈕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61" y="1517282"/>
            <a:ext cx="8095602" cy="4798458"/>
          </a:xfrm>
          <a:prstGeom prst="rect">
            <a:avLst/>
          </a:prstGeom>
        </p:spPr>
      </p:pic>
      <p:sp>
        <p:nvSpPr>
          <p:cNvPr id="18" name="向下箭號 17"/>
          <p:cNvSpPr/>
          <p:nvPr/>
        </p:nvSpPr>
        <p:spPr>
          <a:xfrm rot="3371618">
            <a:off x="3100647" y="2202872"/>
            <a:ext cx="365760" cy="590204"/>
          </a:xfrm>
          <a:prstGeom prst="downArrow">
            <a:avLst/>
          </a:prstGeom>
          <a:solidFill>
            <a:srgbClr val="FF0000"/>
          </a:solidFill>
          <a:ln>
            <a:solidFill>
              <a:srgbClr val="17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帳號密碼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曾就讀新北市國中、小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大部分學生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514350" marR="0" lvl="0" indent="-5143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國中、小非就讀新北市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少數學生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568" y="1582264"/>
            <a:ext cx="3845313" cy="5275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69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曾就讀新北市國中、小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99730" y="1594884"/>
            <a:ext cx="8015620" cy="45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帳號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沿用當初國中、小所設定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密碼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324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身份證字號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第一次登入請設定新的「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密碼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」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忘記帳號密碼請找資訊組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113" y="1160100"/>
            <a:ext cx="3238646" cy="569789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679831" y="5139970"/>
            <a:ext cx="252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◎請細讀設定規則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79424" y="213050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身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份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證字號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79424" y="252574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新密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碼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179424" y="2950563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新密碼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again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071304" y="3993708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圖書館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F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69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國中、小非就讀新北市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382772" y="1531088"/>
            <a:ext cx="5269884" cy="464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帳號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身份證字號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密碼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身份證字號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第一次登入會要設定「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帳號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」與「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密碼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」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帳號設定好後「無法修改」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忘記身分證字號請找父母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123" y="1166621"/>
            <a:ext cx="4023488" cy="5691379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196562" y="5294627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請細讀設定規則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登入成功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13" y="1212112"/>
            <a:ext cx="8332968" cy="5645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69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新北市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帳號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8650" y="1531088"/>
            <a:ext cx="7886700" cy="464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帳號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無限容量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marR="0" lvl="1" indent="0" algn="ctr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校務帳號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@</a:t>
            </a:r>
            <a:r>
              <a:rPr kumimoji="0" lang="en-US" altLang="zh-TW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apps.ntpc.edu.tw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4" y="2772861"/>
            <a:ext cx="3178612" cy="365983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53" y="2779741"/>
            <a:ext cx="2919860" cy="371675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087243" y="4505850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◎同校務帳號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與密碼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3436824" y="4444409"/>
            <a:ext cx="490450" cy="297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32532" y="2524643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Q&amp;A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78430" y="738374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配套措施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1749" y="2292291"/>
            <a:ext cx="6241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選課流程、規定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教務處實研組長 翁韶君 老師</a:t>
            </a:r>
            <a:endParaRPr lang="en-US" altLang="zh-TW" sz="36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7866085" y="5287431"/>
            <a:ext cx="1277915" cy="1570569"/>
            <a:chOff x="7866085" y="5287431"/>
            <a:chExt cx="1277915" cy="1570569"/>
          </a:xfrm>
        </p:grpSpPr>
        <p:pic>
          <p:nvPicPr>
            <p:cNvPr id="8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86700" y="5287431"/>
              <a:ext cx="1257300" cy="1257300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/>
          </p:nvSpPr>
          <p:spPr>
            <a:xfrm>
              <a:off x="7866085" y="6334780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28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D66AC60A-5E06-8A49-BD64-4A4E73C16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693864"/>
              </p:ext>
            </p:extLst>
          </p:nvPr>
        </p:nvGraphicFramePr>
        <p:xfrm>
          <a:off x="1185028" y="1498706"/>
          <a:ext cx="6984006" cy="410145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492003">
                  <a:extLst>
                    <a:ext uri="{9D8B030D-6E8A-4147-A177-3AD203B41FA5}">
                      <a16:colId xmlns="" xmlns:a16="http://schemas.microsoft.com/office/drawing/2014/main" val="2804768565"/>
                    </a:ext>
                  </a:extLst>
                </a:gridCol>
                <a:gridCol w="3492003">
                  <a:extLst>
                    <a:ext uri="{9D8B030D-6E8A-4147-A177-3AD203B41FA5}">
                      <a16:colId xmlns="" xmlns:a16="http://schemas.microsoft.com/office/drawing/2014/main" val="2698250697"/>
                    </a:ext>
                  </a:extLst>
                </a:gridCol>
              </a:tblGrid>
              <a:tr h="10253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教師姓名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負責班級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03572574"/>
                  </a:ext>
                </a:extLst>
              </a:tr>
              <a:tr h="10253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許富堯 老師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微軟正黑體" pitchFamily="34" charset="-120"/>
                          <a:ea typeface="微軟正黑體" pitchFamily="34" charset="-120"/>
                        </a:rPr>
                        <a:t>101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班、</a:t>
                      </a:r>
                      <a:r>
                        <a:rPr lang="en-US" altLang="zh-CN" sz="3000" dirty="0">
                          <a:latin typeface="微軟正黑體" pitchFamily="34" charset="-120"/>
                          <a:ea typeface="微軟正黑體" pitchFamily="34" charset="-120"/>
                        </a:rPr>
                        <a:t>106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altLang="en-US" sz="3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12641509"/>
                  </a:ext>
                </a:extLst>
              </a:tr>
              <a:tr h="10253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陳念儀 老師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dirty="0">
                          <a:latin typeface="微軟正黑體" pitchFamily="34" charset="-120"/>
                          <a:ea typeface="微軟正黑體" pitchFamily="34" charset="-120"/>
                        </a:rPr>
                        <a:t>102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班、</a:t>
                      </a:r>
                      <a:r>
                        <a:rPr lang="en-US" altLang="zh-CN" sz="3000" dirty="0">
                          <a:latin typeface="微軟正黑體" pitchFamily="34" charset="-120"/>
                          <a:ea typeface="微軟正黑體" pitchFamily="34" charset="-120"/>
                        </a:rPr>
                        <a:t>103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altLang="en-US" sz="3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12704180"/>
                  </a:ext>
                </a:extLst>
              </a:tr>
              <a:tr h="10253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徐尉淳 老師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dirty="0">
                          <a:latin typeface="微軟正黑體" pitchFamily="34" charset="-120"/>
                          <a:ea typeface="微軟正黑體" pitchFamily="34" charset="-120"/>
                        </a:rPr>
                        <a:t>104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班、</a:t>
                      </a:r>
                      <a:r>
                        <a:rPr lang="en-US" altLang="zh-CN" sz="3000" dirty="0">
                          <a:latin typeface="微軟正黑體" pitchFamily="34" charset="-120"/>
                          <a:ea typeface="微軟正黑體" pitchFamily="34" charset="-120"/>
                        </a:rPr>
                        <a:t>105</a:t>
                      </a:r>
                      <a:r>
                        <a:rPr lang="zh-CN" altLang="en-US" sz="3000" dirty="0"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altLang="en-US" sz="3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84892368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82135" y="575725"/>
            <a:ext cx="619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學年度高一課程諮詢教師</a:t>
            </a:r>
            <a:endParaRPr lang="en-US" altLang="zh-TW" sz="28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45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7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新北市立北大高級中學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3399"/>
            <a:ext cx="9120689" cy="5267325"/>
          </a:xfrm>
        </p:spPr>
      </p:pic>
      <p:sp>
        <p:nvSpPr>
          <p:cNvPr id="5" name="文字方塊 4"/>
          <p:cNvSpPr txBox="1"/>
          <p:nvPr/>
        </p:nvSpPr>
        <p:spPr>
          <a:xfrm>
            <a:off x="0" y="1571625"/>
            <a:ext cx="9144000" cy="2800767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Google:</a:t>
            </a:r>
            <a:r>
              <a:rPr lang="zh-TW" alt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北大高中</a:t>
            </a:r>
            <a:endParaRPr lang="en-US" altLang="zh-TW" sz="8800" dirty="0" smtClean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校網首頁</a:t>
            </a:r>
            <a:endParaRPr lang="zh-TW" altLang="en-US" sz="88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0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新北市立北大高級中學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3399"/>
            <a:ext cx="9120689" cy="5267325"/>
          </a:xfrm>
        </p:spPr>
      </p:pic>
      <p:sp>
        <p:nvSpPr>
          <p:cNvPr id="3" name="矩形 2"/>
          <p:cNvSpPr/>
          <p:nvPr/>
        </p:nvSpPr>
        <p:spPr>
          <a:xfrm>
            <a:off x="1138237" y="3962400"/>
            <a:ext cx="6824663" cy="1666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95319" y="1091592"/>
            <a:ext cx="7610475" cy="2246769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各式公告</a:t>
            </a:r>
            <a:endParaRPr lang="en-US" altLang="zh-TW" sz="9600" dirty="0" smtClean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看看有哪些課程 要求是什麼</a:t>
            </a:r>
          </a:p>
        </p:txBody>
      </p:sp>
      <p:sp>
        <p:nvSpPr>
          <p:cNvPr id="7" name="向右箭號 6"/>
          <p:cNvSpPr/>
          <p:nvPr/>
        </p:nvSpPr>
        <p:spPr>
          <a:xfrm rot="5400000">
            <a:off x="4114795" y="3062286"/>
            <a:ext cx="771525" cy="1028702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6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新北市立北大高級中學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3399"/>
            <a:ext cx="9120689" cy="5267325"/>
          </a:xfrm>
        </p:spPr>
      </p:pic>
      <p:sp>
        <p:nvSpPr>
          <p:cNvPr id="3" name="矩形 2"/>
          <p:cNvSpPr/>
          <p:nvPr/>
        </p:nvSpPr>
        <p:spPr>
          <a:xfrm>
            <a:off x="38100" y="2238375"/>
            <a:ext cx="1100137" cy="8477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581150" y="1877407"/>
            <a:ext cx="7562850" cy="156966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校務行政系統</a:t>
            </a:r>
            <a:endParaRPr lang="zh-TW" altLang="en-US" sz="96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1038225" y="2305049"/>
            <a:ext cx="542925" cy="714375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0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5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新北市校務行政系統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3850"/>
            <a:ext cx="9144000" cy="5502765"/>
          </a:xfrm>
        </p:spPr>
      </p:pic>
    </p:spTree>
    <p:extLst>
      <p:ext uri="{BB962C8B-B14F-4D97-AF65-F5344CB8AC3E}">
        <p14:creationId xmlns:p14="http://schemas.microsoft.com/office/powerpoint/2010/main" val="2876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歡迎光臨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9549"/>
            <a:ext cx="9144000" cy="6309967"/>
          </a:xfrm>
        </p:spPr>
      </p:pic>
    </p:spTree>
    <p:extLst>
      <p:ext uri="{BB962C8B-B14F-4D97-AF65-F5344CB8AC3E}">
        <p14:creationId xmlns:p14="http://schemas.microsoft.com/office/powerpoint/2010/main" val="42769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1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8174"/>
            <a:ext cx="9144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50018" y="4886326"/>
            <a:ext cx="1431132" cy="4286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990724" y="4315808"/>
            <a:ext cx="7153275" cy="144655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校務行政系統</a:t>
            </a:r>
            <a:endParaRPr lang="zh-TW" altLang="en-US" sz="88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1447799" y="4743450"/>
            <a:ext cx="542925" cy="714375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1"/>
            <a:ext cx="2495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9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-1" y="171449"/>
            <a:ext cx="9148121" cy="5895976"/>
            <a:chOff x="0" y="171449"/>
            <a:chExt cx="7448550" cy="48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71449"/>
              <a:ext cx="7448550" cy="286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038475"/>
              <a:ext cx="7448550" cy="193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3721892" y="2790826"/>
            <a:ext cx="1650207" cy="4286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99446" y="3692658"/>
            <a:ext cx="7610475" cy="156966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點進去</a:t>
            </a:r>
            <a:endParaRPr lang="zh-TW" altLang="en-US" sz="96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向右箭號 9"/>
          <p:cNvSpPr/>
          <p:nvPr/>
        </p:nvSpPr>
        <p:spPr>
          <a:xfrm rot="16200000">
            <a:off x="4192422" y="3011619"/>
            <a:ext cx="771525" cy="1028702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19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723900"/>
            <a:ext cx="9120889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7167" y="3333751"/>
            <a:ext cx="1650207" cy="4286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990723" y="2725133"/>
            <a:ext cx="7153275" cy="144655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選課系統</a:t>
            </a:r>
            <a:endParaRPr lang="zh-TW" altLang="en-US" sz="88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1447798" y="3152775"/>
            <a:ext cx="542925" cy="714375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34038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5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52449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7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8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456" y="531541"/>
            <a:ext cx="7255893" cy="99354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732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7"/>
          <a:stretch/>
        </p:blipFill>
        <p:spPr>
          <a:xfrm>
            <a:off x="313244" y="-152401"/>
            <a:ext cx="8259819" cy="4429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7166" y="9526"/>
            <a:ext cx="1650207" cy="4286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55117" y="95250"/>
            <a:ext cx="2526508" cy="361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244" y="6019800"/>
            <a:ext cx="825981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43" y="4276725"/>
            <a:ext cx="8259819" cy="18669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69342" y="1762125"/>
            <a:ext cx="1164434" cy="3914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21692" y="6019801"/>
            <a:ext cx="847725" cy="476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533776" y="5248008"/>
            <a:ext cx="4762502" cy="144655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送出！</a:t>
            </a:r>
            <a:endParaRPr lang="zh-TW" altLang="en-US" sz="88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向右箭號 11"/>
          <p:cNvSpPr/>
          <p:nvPr/>
        </p:nvSpPr>
        <p:spPr>
          <a:xfrm rot="10800000">
            <a:off x="2990850" y="5675650"/>
            <a:ext cx="542925" cy="714375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3" name="文字方塊 12"/>
          <p:cNvSpPr txBox="1"/>
          <p:nvPr/>
        </p:nvSpPr>
        <p:spPr>
          <a:xfrm>
            <a:off x="586974" y="590550"/>
            <a:ext cx="890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1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279233" y="-285155"/>
            <a:ext cx="890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2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29961" y="1975545"/>
            <a:ext cx="890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3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412079" y="5771228"/>
            <a:ext cx="890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4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1">
            <a:extLst>
              <a:ext uri="{FF2B5EF4-FFF2-40B4-BE49-F238E27FC236}">
                <a16:creationId xmlns="" xmlns:a16="http://schemas.microsoft.com/office/drawing/2014/main" id="{2DF691A1-D06B-B645-B7AC-A7882CDA8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740599"/>
              </p:ext>
            </p:extLst>
          </p:nvPr>
        </p:nvGraphicFramePr>
        <p:xfrm>
          <a:off x="546652" y="0"/>
          <a:ext cx="8209721" cy="68692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92695">
                  <a:extLst>
                    <a:ext uri="{9D8B030D-6E8A-4147-A177-3AD203B41FA5}">
                      <a16:colId xmlns="" xmlns:a16="http://schemas.microsoft.com/office/drawing/2014/main" val="2017607410"/>
                    </a:ext>
                  </a:extLst>
                </a:gridCol>
                <a:gridCol w="1172818">
                  <a:extLst>
                    <a:ext uri="{9D8B030D-6E8A-4147-A177-3AD203B41FA5}">
                      <a16:colId xmlns="" xmlns:a16="http://schemas.microsoft.com/office/drawing/2014/main" val="1492789657"/>
                    </a:ext>
                  </a:extLst>
                </a:gridCol>
                <a:gridCol w="5844208">
                  <a:extLst>
                    <a:ext uri="{9D8B030D-6E8A-4147-A177-3AD203B41FA5}">
                      <a16:colId xmlns="" xmlns:a16="http://schemas.microsoft.com/office/drawing/2014/main" val="1635134278"/>
                    </a:ext>
                  </a:extLst>
                </a:gridCol>
              </a:tblGrid>
              <a:tr h="44129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順序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時間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流程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4288489"/>
                  </a:ext>
                </a:extLst>
              </a:tr>
              <a:tr h="512857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學校願景</a:t>
                      </a: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學生圖像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55624726"/>
                  </a:ext>
                </a:extLst>
              </a:tr>
              <a:tr h="496957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三年學習地圖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60881160"/>
                  </a:ext>
                </a:extLst>
              </a:tr>
              <a:tr h="954156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如何考慮選課</a:t>
                      </a: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學群地圖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46630196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高一多元選修</a:t>
                      </a: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課程簡介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76311903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說明校務行政系統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51910878"/>
                  </a:ext>
                </a:extLst>
              </a:tr>
              <a:tr h="441298">
                <a:tc gridSpan="3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休息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7902450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選課流程說明</a:t>
                      </a:r>
                      <a:r>
                        <a:rPr lang="en-US" alt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含加退選</a:t>
                      </a:r>
                      <a:r>
                        <a:rPr lang="en-US" alt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68702441"/>
                  </a:ext>
                </a:extLst>
              </a:tr>
              <a:tr h="536714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彈性學習</a:t>
                      </a: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自主學習</a:t>
                      </a:r>
                      <a:r>
                        <a:rPr lang="en-US" alt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22367143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學習歷程檔案說明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47551177"/>
                  </a:ext>
                </a:extLst>
              </a:tr>
              <a:tr h="44129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28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畢業學分規定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3636329"/>
                  </a:ext>
                </a:extLst>
              </a:tr>
              <a:tr h="479060">
                <a:tc row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30*2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團</a:t>
                      </a:r>
                      <a:r>
                        <a:rPr lang="zh-TW" alt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體諮詢</a:t>
                      </a:r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、練習操作選課系統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7160508"/>
                  </a:ext>
                </a:extLst>
              </a:tr>
              <a:tr h="351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導師時間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0868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7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10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52449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23975"/>
            <a:ext cx="523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390776" y="2028826"/>
            <a:ext cx="2409824" cy="7334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61938" y="334358"/>
            <a:ext cx="8910638" cy="1323439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不會操作請點 下載</a:t>
            </a:r>
            <a:endParaRPr lang="zh-TW" altLang="en-US" sz="80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3705223" y="1500187"/>
            <a:ext cx="542925" cy="714375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46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7442" y="301328"/>
            <a:ext cx="7717908" cy="13041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AA221E"/>
                </a:solidFill>
                <a:latin typeface="微軟正黑體" pitchFamily="34" charset="-120"/>
                <a:ea typeface="微軟正黑體" pitchFamily="34" charset="-120"/>
              </a:rPr>
              <a:t> 限時限量是殘酷的！</a:t>
            </a:r>
            <a:endParaRPr lang="zh-TW" altLang="en-US" dirty="0">
              <a:solidFill>
                <a:srgbClr val="AA221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953807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我不小心忘記選課了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我家電腦壞掉了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我按錯鍵了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我記錯選課的時間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了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我忘記我的帳號密碼了所以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1822442"/>
            <a:ext cx="9144000" cy="4524315"/>
          </a:xfrm>
          <a:prstGeom prst="rect">
            <a:avLst/>
          </a:prstGeom>
          <a:solidFill>
            <a:srgbClr val="3F3F3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altLang="zh-TW" sz="9600" dirty="0" smtClean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9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實研組強制分發</a:t>
            </a:r>
            <a:endParaRPr lang="en-US" altLang="zh-TW" sz="9600" dirty="0" smtClean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96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98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7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900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看看你被分配到什麼課程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900" y="1825625"/>
            <a:ext cx="84582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上課時間、上課地點、確認老師點到你的名字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新北市立北大高級中學 - Internet Explor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95600"/>
            <a:ext cx="9131194" cy="197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第一週上完課後發現：</a:t>
            </a:r>
            <a:endParaRPr lang="en-US" altLang="zh-TW" sz="60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6000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我想轉換課程，</a:t>
            </a:r>
            <a:endParaRPr lang="en-US" altLang="zh-TW" sz="6000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algn="ctr">
              <a:buNone/>
            </a:pPr>
            <a:r>
              <a:rPr lang="zh-TW" altLang="en-US" sz="6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該怎麼辦？</a:t>
            </a:r>
            <a:endParaRPr lang="zh-TW" altLang="en-US" sz="66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5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2343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40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r>
              <a:rPr lang="zh-TW" altLang="en-US" sz="4000" b="1" dirty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樓 教務處實研</a:t>
            </a:r>
            <a:r>
              <a:rPr lang="zh-TW" altLang="en-US" sz="40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組</a:t>
            </a:r>
            <a:endParaRPr lang="zh-TW" altLang="en-US" sz="4000" b="1" dirty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4"/>
          <a:stretch/>
        </p:blipFill>
        <p:spPr>
          <a:xfrm>
            <a:off x="0" y="1809748"/>
            <a:ext cx="9144000" cy="4143375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 rot="5400000">
            <a:off x="4593432" y="1478758"/>
            <a:ext cx="985837" cy="102870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352925" y="2486025"/>
            <a:ext cx="1981200" cy="2057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92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8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02 10801多元選修加退選申請單 - Microsoft Wor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36" y="504824"/>
            <a:ext cx="9172536" cy="4962525"/>
          </a:xfrm>
        </p:spPr>
      </p:pic>
      <p:sp>
        <p:nvSpPr>
          <p:cNvPr id="7" name="文字方塊 6"/>
          <p:cNvSpPr txBox="1"/>
          <p:nvPr/>
        </p:nvSpPr>
        <p:spPr>
          <a:xfrm>
            <a:off x="0" y="1934558"/>
            <a:ext cx="9144000" cy="1661993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9/4(</a:t>
            </a:r>
            <a:r>
              <a:rPr lang="zh-TW" alt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4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中午</a:t>
            </a:r>
            <a:r>
              <a:rPr lang="en-US" altLang="zh-TW" sz="4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12:30</a:t>
            </a:r>
            <a:r>
              <a:rPr lang="zh-TW" alt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前交回實研</a:t>
            </a:r>
            <a:r>
              <a:rPr lang="zh-TW" altLang="en-US" sz="4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</a:t>
            </a:r>
            <a:endParaRPr lang="en-US" altLang="zh-TW" sz="4800" dirty="0" smtClean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逾期</a:t>
            </a:r>
            <a:r>
              <a:rPr lang="zh-TW" altLang="en-US" sz="5400" dirty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不予受理</a:t>
            </a:r>
          </a:p>
        </p:txBody>
      </p:sp>
    </p:spTree>
    <p:extLst>
      <p:ext uri="{BB962C8B-B14F-4D97-AF65-F5344CB8AC3E}">
        <p14:creationId xmlns:p14="http://schemas.microsoft.com/office/powerpoint/2010/main" val="1909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新北市立北大高級中學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3399"/>
            <a:ext cx="9120689" cy="5267325"/>
          </a:xfrm>
        </p:spPr>
      </p:pic>
      <p:sp>
        <p:nvSpPr>
          <p:cNvPr id="3" name="矩形 2"/>
          <p:cNvSpPr/>
          <p:nvPr/>
        </p:nvSpPr>
        <p:spPr>
          <a:xfrm>
            <a:off x="1138237" y="3962400"/>
            <a:ext cx="6824663" cy="1666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95321" y="1901217"/>
            <a:ext cx="7610475" cy="156966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各式公告</a:t>
            </a:r>
            <a:endParaRPr lang="zh-TW" altLang="en-US" sz="9600" dirty="0">
              <a:solidFill>
                <a:schemeClr val="bg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4114795" y="3062286"/>
            <a:ext cx="771525" cy="1028702"/>
          </a:xfrm>
          <a:prstGeom prst="rightArrow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0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32532" y="2524643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Q&amp;A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74123" y="589517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彈性學習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50335" y="1995763"/>
            <a:ext cx="4976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彈性學習意義</a:t>
            </a:r>
            <a:endParaRPr lang="en-US" altLang="zh-TW" sz="32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自主學習規劃</a:t>
            </a:r>
            <a:endParaRPr lang="en-US" altLang="zh-TW" sz="32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圖書館 朱肇維 主任</a:t>
            </a:r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7866085" y="5287431"/>
            <a:ext cx="1277915" cy="1570569"/>
            <a:chOff x="7866085" y="5287431"/>
            <a:chExt cx="1277915" cy="1570569"/>
          </a:xfrm>
        </p:grpSpPr>
        <p:pic>
          <p:nvPicPr>
            <p:cNvPr id="8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86700" y="5287431"/>
              <a:ext cx="1257300" cy="1257300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/>
          </p:nvSpPr>
          <p:spPr>
            <a:xfrm>
              <a:off x="7866085" y="6334780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28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峽客考驗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3102" y="1475366"/>
            <a:ext cx="7050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52857" y="493824"/>
            <a:ext cx="4766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學校願景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71600" y="1956361"/>
            <a:ext cx="6811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學校願景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學生圖像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教務處 蔡鳳賢 主任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自主學習大哉問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8" name="矩形 7"/>
          <p:cNvSpPr/>
          <p:nvPr/>
        </p:nvSpPr>
        <p:spPr>
          <a:xfrm>
            <a:off x="1073102" y="1475366"/>
            <a:ext cx="7050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內容版面配置區 4"/>
          <p:cNvSpPr txBox="1">
            <a:spLocks/>
          </p:cNvSpPr>
          <p:nvPr/>
        </p:nvSpPr>
        <p:spPr>
          <a:xfrm>
            <a:off x="628650" y="1467292"/>
            <a:ext cx="8073916" cy="442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為什麼要自主學習？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Why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        自主學習是什麼？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What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            自主學習的對象是誰？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Who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自主學習在何時進行？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When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自主學習在何地進行？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Where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         我要如何自主學習？</a:t>
            </a:r>
            <a:r>
              <a:rPr kumimoji="0" lang="en-US" altLang="zh-TW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</a:rPr>
              <a:t>How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10923" y="1563282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875704" y="2268577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1740484" y="2920704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-17431" y="3608277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6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847350" y="4313572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7" name="Picture 2" descr="ç¸éåç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-10604" r="-5428"/>
          <a:stretch>
            <a:fillRect/>
          </a:stretch>
        </p:blipFill>
        <p:spPr bwMode="auto">
          <a:xfrm rot="6833977">
            <a:off x="1712130" y="4965699"/>
            <a:ext cx="1041991" cy="33965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2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自主學習是什麼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80975" marR="0" lvl="0" indent="-180975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回想自己懂事以來，有哪些是我自己學習而來的知識、技能？</a:t>
            </a:r>
            <a:endParaRPr kumimoji="0" lang="en-US" altLang="zh-TW" sz="35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180975" marR="0" lvl="0" indent="-180975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如果要形容當時的學習過程，我會用什麼動物來說明？</a:t>
            </a:r>
            <a:endParaRPr kumimoji="0" lang="en-US" altLang="zh-TW" sz="35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180975" marR="0" lvl="0" indent="-180975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在學習的過程中，我覺得最重要的是什麼？</a:t>
            </a:r>
            <a:endParaRPr kumimoji="0" lang="en-US" altLang="zh-TW" sz="35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180975" marR="0" lvl="0" indent="-180975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如果還有下一次的機會，我會如何重新開始學習？</a:t>
            </a:r>
            <a:endParaRPr kumimoji="0" lang="en-US" altLang="zh-TW" sz="35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26781" y="5348176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自主學習就是「學習如何學習」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81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自主學習的對象是誰？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不用懷疑，就是在坐的你我，你可以孑然一身，也可以組成團隊齊步向前，但要提醒各位的是，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「一個人走也許可以走得很快，但一群人走卻是走得更遠。」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03497" y="4348715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自主學習就從你我開始</a:t>
            </a:r>
            <a:endParaRPr lang="zh-TW" alt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自主學習在何時進行？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目前設定各位練功打怪的時間是在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每星期四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，請務必好好規劃。隨著功力的提升，自主學習將會無所不在！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52352" y="4455057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自主學習就是現在進行式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481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自主學習的對象是誰？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不用懷疑，就是在坐的你我，你可以孑然一身，也可以組成團隊齊步向前，但要提醒各位的是，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「一個人走也許可以走得很快，但一群人走卻是走得更遠。」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28799" y="4284920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自主學習就從你我開始</a:t>
            </a:r>
            <a:endParaRPr lang="zh-TW" alt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自主學習在何地進行？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目前設定各位練功打怪的時間是在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每星期四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，請務必好好規劃。隨著功力的提升，自主學習將會無所不在！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68012" y="3409757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自主學習就是現在進行式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自主學習在何時進行？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從我的班級教室到部分的專科教室，隨著各位自主學習的功力越來越深厚，將可逐步解鎖，最終的目標就是</a:t>
            </a:r>
            <a:r>
              <a:rPr lang="en-US" altLang="zh-TW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5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69581" y="4848445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自主學習將不受地點限制</a:t>
            </a: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自主學習在何時進行？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從我的班級教室到部分的專科教室，隨著各位自主學習的功力越來越深厚，將可逐步解鎖，最終的目標就是</a:t>
            </a:r>
            <a:r>
              <a:rPr lang="en-US" altLang="zh-TW" sz="35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5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94883" y="5188687"/>
            <a:ext cx="6592186" cy="104199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自主學習將不受地點限制</a:t>
            </a: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185" y="3250321"/>
            <a:ext cx="1794643" cy="179464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233" y="3250321"/>
            <a:ext cx="1794643" cy="1794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我要如何進行自主學習？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走讀扶桑國京阪奈之旅</a:t>
            </a:r>
            <a: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(10/21-10/26)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2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982515"/>
              </p:ext>
            </p:extLst>
          </p:nvPr>
        </p:nvGraphicFramePr>
        <p:xfrm>
          <a:off x="191386" y="1988288"/>
          <a:ext cx="8750595" cy="464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自主學習向前行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28648" y="1371601"/>
            <a:ext cx="8090049" cy="40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目前為止，我對自主學習有初步認識了嗎？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回家作業：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請先讀過自主學習修煉心法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思考自己未來想要展開的計畫目標</a:t>
            </a: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北大高中自主學習專區</a:t>
            </a:r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en-US" altLang="zh-TW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lvl="0" indent="-180975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zh-TW" altLang="en-US" sz="32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200" b="1" i="0" u="sng" strike="noStrike" kern="1200" cap="none" spc="0" normalizeH="0" baseline="0" noProof="0" dirty="0" smtClean="0">
              <a:ln>
                <a:noFill/>
              </a:ln>
              <a:solidFill>
                <a:srgbClr val="244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80884" y="4795284"/>
            <a:ext cx="4763386" cy="178626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自主學習修煉心法</a:t>
            </a:r>
            <a:r>
              <a:rPr lang="en-US" altLang="zh-TW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請仔細閱讀</a:t>
            </a: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624" y="4710223"/>
            <a:ext cx="1860698" cy="1860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84754" y="440662"/>
            <a:ext cx="4766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學校課程規劃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2382" y="1731524"/>
            <a:ext cx="7931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三年課程規劃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學群課程地圖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樓導辦課諮教師 徐尉淳 老師</a:t>
            </a:r>
            <a:endParaRPr lang="zh-TW" altLang="en-US" sz="4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528205" y="3923417"/>
            <a:ext cx="2413775" cy="2764283"/>
            <a:chOff x="7866085" y="5258295"/>
            <a:chExt cx="1280214" cy="1510561"/>
          </a:xfrm>
        </p:grpSpPr>
        <p:pic>
          <p:nvPicPr>
            <p:cNvPr id="8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888741" y="5258295"/>
              <a:ext cx="1257558" cy="1295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7866085" y="6449302"/>
              <a:ext cx="1277915" cy="31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32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661486" y="3419553"/>
            <a:ext cx="217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提問連結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峽客挑戰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自主學習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峽客挑戰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63490" y="865964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學習歷程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52623" y="2094614"/>
            <a:ext cx="545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學習歷程意義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我要做哪些事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教務處註冊組 古正彬 老師</a:t>
            </a:r>
            <a:endParaRPr lang="en-US" altLang="zh-TW" sz="3600" b="1" dirty="0" smtClean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6"/>
          <p:cNvGrpSpPr/>
          <p:nvPr/>
        </p:nvGrpSpPr>
        <p:grpSpPr>
          <a:xfrm>
            <a:off x="7866085" y="5287431"/>
            <a:ext cx="1277915" cy="1570569"/>
            <a:chOff x="7866085" y="5287431"/>
            <a:chExt cx="1277915" cy="1570569"/>
          </a:xfrm>
        </p:grpSpPr>
        <p:pic>
          <p:nvPicPr>
            <p:cNvPr id="8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86700" y="5287431"/>
              <a:ext cx="1257300" cy="1257300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/>
          </p:nvSpPr>
          <p:spPr>
            <a:xfrm>
              <a:off x="7866085" y="6334780"/>
              <a:ext cx="12666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28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CN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學年度</a:t>
            </a:r>
            <a:r>
              <a:rPr lang="zh-CN" altLang="en-US" sz="3600" b="1" u="sng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lang="zh-TW" altLang="en-US" sz="3600" b="1" u="sng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後</a:t>
            </a:r>
            <a:r>
              <a:rPr lang="en-US" altLang="zh-CN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內容版面配置區 8">
            <a:extLst>
              <a:ext uri="{FF2B5EF4-FFF2-40B4-BE49-F238E27FC236}">
                <a16:creationId xmlns="" xmlns:a16="http://schemas.microsoft.com/office/drawing/2014/main" id="{750B36AD-3385-B246-AC30-95BBDEFDB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" y="1788459"/>
            <a:ext cx="9085855" cy="390967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="" xmlns:a16="http://schemas.microsoft.com/office/drawing/2014/main" id="{1944E9D9-8DB6-234E-A5CD-8C84555E7B28}"/>
              </a:ext>
            </a:extLst>
          </p:cNvPr>
          <p:cNvSpPr/>
          <p:nvPr/>
        </p:nvSpPr>
        <p:spPr>
          <a:xfrm>
            <a:off x="4854389" y="1788458"/>
            <a:ext cx="4182036" cy="19229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4448B18E-4EA0-4242-8CA2-C0C3B730F777}"/>
              </a:ext>
            </a:extLst>
          </p:cNvPr>
          <p:cNvSpPr/>
          <p:nvPr/>
        </p:nvSpPr>
        <p:spPr>
          <a:xfrm>
            <a:off x="23249" y="1967753"/>
            <a:ext cx="2787186" cy="194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EBA3E61C-7EFB-5042-8AD9-6D3C662CEA49}"/>
              </a:ext>
            </a:extLst>
          </p:cNvPr>
          <p:cNvSpPr/>
          <p:nvPr/>
        </p:nvSpPr>
        <p:spPr>
          <a:xfrm>
            <a:off x="5141260" y="4119282"/>
            <a:ext cx="3747246" cy="15788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33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CN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學年度之前</a:t>
            </a:r>
            <a:r>
              <a:rPr lang="en-US" altLang="zh-CN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內容版面配置區 3">
            <a:extLst>
              <a:ext uri="{FF2B5EF4-FFF2-40B4-BE49-F238E27FC236}">
                <a16:creationId xmlns="" xmlns:a16="http://schemas.microsoft.com/office/drawing/2014/main" id="{7F1D92E0-BA2D-284A-8363-F3740CF26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" y="1785061"/>
            <a:ext cx="9117543" cy="4010622"/>
          </a:xfrm>
          <a:prstGeom prst="rect">
            <a:avLst/>
          </a:prstGeom>
        </p:spPr>
      </p:pic>
      <p:sp>
        <p:nvSpPr>
          <p:cNvPr id="17" name="圓角矩形 16">
            <a:extLst>
              <a:ext uri="{FF2B5EF4-FFF2-40B4-BE49-F238E27FC236}">
                <a16:creationId xmlns="" xmlns:a16="http://schemas.microsoft.com/office/drawing/2014/main" id="{1266C901-D1A0-EE4C-A669-FB5519DF0100}"/>
              </a:ext>
            </a:extLst>
          </p:cNvPr>
          <p:cNvSpPr/>
          <p:nvPr/>
        </p:nvSpPr>
        <p:spPr>
          <a:xfrm>
            <a:off x="4908175" y="1788458"/>
            <a:ext cx="4235825" cy="2330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圓角矩形 17">
            <a:extLst>
              <a:ext uri="{FF2B5EF4-FFF2-40B4-BE49-F238E27FC236}">
                <a16:creationId xmlns="" xmlns:a16="http://schemas.microsoft.com/office/drawing/2014/main" id="{0C6AC516-2B35-5445-B5F8-7CCB6F865567}"/>
              </a:ext>
            </a:extLst>
          </p:cNvPr>
          <p:cNvSpPr/>
          <p:nvPr/>
        </p:nvSpPr>
        <p:spPr>
          <a:xfrm>
            <a:off x="23249" y="1967753"/>
            <a:ext cx="2787186" cy="194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圓角矩形 18">
            <a:extLst>
              <a:ext uri="{FF2B5EF4-FFF2-40B4-BE49-F238E27FC236}">
                <a16:creationId xmlns="" xmlns:a16="http://schemas.microsoft.com/office/drawing/2014/main" id="{1E08B4FC-1729-9443-9CBF-E5497B3B88BF}"/>
              </a:ext>
            </a:extLst>
          </p:cNvPr>
          <p:cNvSpPr/>
          <p:nvPr/>
        </p:nvSpPr>
        <p:spPr>
          <a:xfrm>
            <a:off x="5284694" y="4226859"/>
            <a:ext cx="3859306" cy="1538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602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學習歷程檔案如何搜集保存？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內容版面配置區 3">
            <a:extLst>
              <a:ext uri="{FF2B5EF4-FFF2-40B4-BE49-F238E27FC236}">
                <a16:creationId xmlns="" xmlns:a16="http://schemas.microsoft.com/office/drawing/2014/main" id="{9140840B-DE82-0649-969A-508DE593B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34"/>
            <a:ext cx="9161235" cy="4870530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DC567F86-871B-8444-814F-C1468CF1BE9F}"/>
              </a:ext>
            </a:extLst>
          </p:cNvPr>
          <p:cNvSpPr/>
          <p:nvPr/>
        </p:nvSpPr>
        <p:spPr>
          <a:xfrm>
            <a:off x="0" y="5056094"/>
            <a:ext cx="1915886" cy="14209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D8748C6D-D359-184E-A806-B4831C83F915}"/>
              </a:ext>
            </a:extLst>
          </p:cNvPr>
          <p:cNvSpPr/>
          <p:nvPr/>
        </p:nvSpPr>
        <p:spPr>
          <a:xfrm>
            <a:off x="1447800" y="2438400"/>
            <a:ext cx="1785257" cy="6749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0" name="圓角矩形 19">
            <a:extLst>
              <a:ext uri="{FF2B5EF4-FFF2-40B4-BE49-F238E27FC236}">
                <a16:creationId xmlns="" xmlns:a16="http://schemas.microsoft.com/office/drawing/2014/main" id="{A82B8A13-E717-8B4D-929E-BC0E26187D75}"/>
              </a:ext>
            </a:extLst>
          </p:cNvPr>
          <p:cNvSpPr/>
          <p:nvPr/>
        </p:nvSpPr>
        <p:spPr>
          <a:xfrm>
            <a:off x="1164771" y="1741713"/>
            <a:ext cx="2743200" cy="6607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1" name="圓角矩形 20">
            <a:extLst>
              <a:ext uri="{FF2B5EF4-FFF2-40B4-BE49-F238E27FC236}">
                <a16:creationId xmlns="" xmlns:a16="http://schemas.microsoft.com/office/drawing/2014/main" id="{E7A4A7F4-6225-7847-912D-979A5575B774}"/>
              </a:ext>
            </a:extLst>
          </p:cNvPr>
          <p:cNvSpPr/>
          <p:nvPr/>
        </p:nvSpPr>
        <p:spPr>
          <a:xfrm>
            <a:off x="1730828" y="3598492"/>
            <a:ext cx="1719943" cy="6749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3" name="圓角矩形 22">
            <a:extLst>
              <a:ext uri="{FF2B5EF4-FFF2-40B4-BE49-F238E27FC236}">
                <a16:creationId xmlns="" xmlns:a16="http://schemas.microsoft.com/office/drawing/2014/main" id="{B667E57E-7F81-3441-804A-C6B9E42F3C22}"/>
              </a:ext>
            </a:extLst>
          </p:cNvPr>
          <p:cNvSpPr/>
          <p:nvPr/>
        </p:nvSpPr>
        <p:spPr>
          <a:xfrm>
            <a:off x="2068285" y="4742871"/>
            <a:ext cx="1589315" cy="6749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4" name="圓角矩形 23">
            <a:extLst>
              <a:ext uri="{FF2B5EF4-FFF2-40B4-BE49-F238E27FC236}">
                <a16:creationId xmlns="" xmlns:a16="http://schemas.microsoft.com/office/drawing/2014/main" id="{985FCA0A-04E0-8B46-BF75-B7561E76D3BE}"/>
              </a:ext>
            </a:extLst>
          </p:cNvPr>
          <p:cNvSpPr/>
          <p:nvPr/>
        </p:nvSpPr>
        <p:spPr>
          <a:xfrm>
            <a:off x="2068285" y="5458534"/>
            <a:ext cx="1981201" cy="5286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5" name="圓角矩形 24">
            <a:extLst>
              <a:ext uri="{FF2B5EF4-FFF2-40B4-BE49-F238E27FC236}">
                <a16:creationId xmlns="" xmlns:a16="http://schemas.microsoft.com/office/drawing/2014/main" id="{D59914F0-F496-9741-B8CB-F987B43AD503}"/>
              </a:ext>
            </a:extLst>
          </p:cNvPr>
          <p:cNvSpPr/>
          <p:nvPr/>
        </p:nvSpPr>
        <p:spPr>
          <a:xfrm>
            <a:off x="5714999" y="3113314"/>
            <a:ext cx="1219201" cy="6749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學習歷程檔案搜集項目內容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內容版面配置區 3">
            <a:extLst>
              <a:ext uri="{FF2B5EF4-FFF2-40B4-BE49-F238E27FC236}">
                <a16:creationId xmlns="" xmlns:a16="http://schemas.microsoft.com/office/drawing/2014/main" id="{D1BAEC7B-D6BC-DA4E-8FD8-025286712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" y="1734671"/>
            <a:ext cx="9147363" cy="4356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135" y="575725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學習歷程檔案幫助生涯定向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內容版面配置區 3">
            <a:extLst>
              <a:ext uri="{FF2B5EF4-FFF2-40B4-BE49-F238E27FC236}">
                <a16:creationId xmlns="" xmlns:a16="http://schemas.microsoft.com/office/drawing/2014/main" id="{B525CC1B-D873-8D4F-AE79-A2BEC032C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21224"/>
            <a:ext cx="9147745" cy="130436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09E2CCB7-2594-0649-84B1-5FAB54FE9F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96779"/>
            <a:ext cx="9147745" cy="296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71503" y="299278"/>
            <a:ext cx="586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學習歷程檔案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作為升學備審資料</a:t>
            </a:r>
            <a:r>
              <a:rPr lang="en-US" altLang="zh-TW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內容版面配置區 8">
            <a:extLst>
              <a:ext uri="{FF2B5EF4-FFF2-40B4-BE49-F238E27FC236}">
                <a16:creationId xmlns="" xmlns:a16="http://schemas.microsoft.com/office/drawing/2014/main" id="{340B9328-FA7F-A743-9128-D14B0E79F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116"/>
            <a:ext cx="9144000" cy="4825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92768" y="618254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學習歷程檔案的優點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內容版面配置區 3">
            <a:extLst>
              <a:ext uri="{FF2B5EF4-FFF2-40B4-BE49-F238E27FC236}">
                <a16:creationId xmlns="" xmlns:a16="http://schemas.microsoft.com/office/drawing/2014/main" id="{1BE9DAAB-232A-6B4F-AB84-B3EA93E10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378"/>
            <a:ext cx="9096539" cy="437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6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92768" y="618254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怎樣做學習歷程檔案最有利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內容版面配置區 3">
            <a:extLst>
              <a:ext uri="{FF2B5EF4-FFF2-40B4-BE49-F238E27FC236}">
                <a16:creationId xmlns="" xmlns:a16="http://schemas.microsoft.com/office/drawing/2014/main" id="{887575C2-68A2-4A42-B03D-D1D12F189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6518"/>
            <a:ext cx="9145193" cy="4610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92768" y="618254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我要做什麼？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內容版面配置區 6">
            <a:extLst>
              <a:ext uri="{FF2B5EF4-FFF2-40B4-BE49-F238E27FC236}">
                <a16:creationId xmlns="" xmlns:a16="http://schemas.microsoft.com/office/drawing/2014/main" id="{AE331762-9FB6-1748-99A4-F5D17F82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" y="1424138"/>
            <a:ext cx="9104277" cy="430305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EDFF190B-1937-2E44-8C99-2D309A2DBFBE}"/>
              </a:ext>
            </a:extLst>
          </p:cNvPr>
          <p:cNvSpPr/>
          <p:nvPr/>
        </p:nvSpPr>
        <p:spPr>
          <a:xfrm>
            <a:off x="8672735" y="5108632"/>
            <a:ext cx="471265" cy="61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圓角矩形 13">
            <a:extLst>
              <a:ext uri="{FF2B5EF4-FFF2-40B4-BE49-F238E27FC236}">
                <a16:creationId xmlns="" xmlns:a16="http://schemas.microsoft.com/office/drawing/2014/main" id="{960D5383-FBF0-D646-B0A0-CDAF67D859DD}"/>
              </a:ext>
            </a:extLst>
          </p:cNvPr>
          <p:cNvSpPr/>
          <p:nvPr/>
        </p:nvSpPr>
        <p:spPr>
          <a:xfrm>
            <a:off x="3814503" y="4447867"/>
            <a:ext cx="4858231" cy="9815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F550A71C-F803-A240-85F2-8D24FB7BF12B}"/>
              </a:ext>
            </a:extLst>
          </p:cNvPr>
          <p:cNvSpPr/>
          <p:nvPr/>
        </p:nvSpPr>
        <p:spPr>
          <a:xfrm>
            <a:off x="701192" y="4534509"/>
            <a:ext cx="2514601" cy="98157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92768" y="618254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畢業學分規定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內容版面配置區 5">
            <a:extLst>
              <a:ext uri="{FF2B5EF4-FFF2-40B4-BE49-F238E27FC236}">
                <a16:creationId xmlns="" xmlns:a16="http://schemas.microsoft.com/office/drawing/2014/main" id="{1141A419-195E-B54B-B96C-174DEFAC0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4" y="1422678"/>
            <a:ext cx="7715776" cy="540842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9503621-FE00-AC48-9D10-CD3590D6D4F4}"/>
              </a:ext>
            </a:extLst>
          </p:cNvPr>
          <p:cNvSpPr/>
          <p:nvPr/>
        </p:nvSpPr>
        <p:spPr>
          <a:xfrm>
            <a:off x="2770096" y="1422678"/>
            <a:ext cx="1465728" cy="54084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05BF2505-34CF-5048-A67E-7C98E1F2C54D}"/>
              </a:ext>
            </a:extLst>
          </p:cNvPr>
          <p:cNvSpPr/>
          <p:nvPr/>
        </p:nvSpPr>
        <p:spPr>
          <a:xfrm>
            <a:off x="4262718" y="1409231"/>
            <a:ext cx="3953436" cy="5408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3F68FD0F-8A46-B944-84E5-E1D2563196CA}"/>
              </a:ext>
            </a:extLst>
          </p:cNvPr>
          <p:cNvSpPr/>
          <p:nvPr/>
        </p:nvSpPr>
        <p:spPr>
          <a:xfrm>
            <a:off x="888925" y="2161415"/>
            <a:ext cx="1797127" cy="5683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打孔紙帶 14">
            <a:extLst>
              <a:ext uri="{FF2B5EF4-FFF2-40B4-BE49-F238E27FC236}">
                <a16:creationId xmlns="" xmlns:a16="http://schemas.microsoft.com/office/drawing/2014/main" id="{9106B01B-17B0-1D4D-B5EC-5648EEA896E1}"/>
              </a:ext>
            </a:extLst>
          </p:cNvPr>
          <p:cNvSpPr/>
          <p:nvPr/>
        </p:nvSpPr>
        <p:spPr>
          <a:xfrm>
            <a:off x="6457426" y="3146613"/>
            <a:ext cx="2460812" cy="15867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最低畢業學分數為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150</a:t>
            </a:r>
            <a:endParaRPr kumimoji="1"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替代程序 2">
            <a:extLst>
              <a:ext uri="{FF2B5EF4-FFF2-40B4-BE49-F238E27FC236}">
                <a16:creationId xmlns="" xmlns:a16="http://schemas.microsoft.com/office/drawing/2014/main" id="{BC68FD1C-CA91-6F4C-8B4A-014CD1D45AFE}"/>
              </a:ext>
            </a:extLst>
          </p:cNvPr>
          <p:cNvSpPr/>
          <p:nvPr/>
        </p:nvSpPr>
        <p:spPr>
          <a:xfrm>
            <a:off x="4395266" y="2402774"/>
            <a:ext cx="2136889" cy="849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kumimoji="1" lang="en-US" altLang="zh-TW" sz="2800" dirty="0">
                <a:latin typeface="微軟正黑體" pitchFamily="34" charset="-120"/>
                <a:ea typeface="微軟正黑體" pitchFamily="34" charset="-120"/>
              </a:rPr>
              <a:t>102</a:t>
            </a:r>
            <a:r>
              <a:rPr kumimoji="1" lang="zh-CN" altLang="en-US" sz="2800" dirty="0">
                <a:latin typeface="微軟正黑體" pitchFamily="34" charset="-120"/>
                <a:ea typeface="微軟正黑體" pitchFamily="34" charset="-120"/>
              </a:rPr>
              <a:t>學分成績及格</a:t>
            </a:r>
            <a:endParaRPr kumimoji="1"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="" xmlns:a16="http://schemas.microsoft.com/office/drawing/2014/main" id="{D649A43F-3D8D-DF48-89C4-A9D3368ABDBE}"/>
              </a:ext>
            </a:extLst>
          </p:cNvPr>
          <p:cNvCxnSpPr>
            <a:cxnSpLocks/>
          </p:cNvCxnSpPr>
          <p:nvPr/>
        </p:nvCxnSpPr>
        <p:spPr>
          <a:xfrm flipH="1">
            <a:off x="3903489" y="2841793"/>
            <a:ext cx="499453" cy="4239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="" xmlns:a16="http://schemas.microsoft.com/office/drawing/2014/main" id="{3D846129-FC4F-2D4F-99D4-DCC47C89D7EC}"/>
              </a:ext>
            </a:extLst>
          </p:cNvPr>
          <p:cNvCxnSpPr>
            <a:cxnSpLocks/>
          </p:cNvCxnSpPr>
          <p:nvPr/>
        </p:nvCxnSpPr>
        <p:spPr>
          <a:xfrm flipH="1">
            <a:off x="3903490" y="2841793"/>
            <a:ext cx="491776" cy="11358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替代程序 15">
            <a:extLst>
              <a:ext uri="{FF2B5EF4-FFF2-40B4-BE49-F238E27FC236}">
                <a16:creationId xmlns="" xmlns:a16="http://schemas.microsoft.com/office/drawing/2014/main" id="{2606A1EA-8944-F24C-A972-82454511A572}"/>
              </a:ext>
            </a:extLst>
          </p:cNvPr>
          <p:cNvSpPr/>
          <p:nvPr/>
        </p:nvSpPr>
        <p:spPr>
          <a:xfrm>
            <a:off x="4354063" y="4700700"/>
            <a:ext cx="2136889" cy="849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kumimoji="1" lang="en-US" altLang="zh-TW" sz="2800" dirty="0"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kumimoji="1" lang="zh-CN" altLang="en-US" sz="2800" dirty="0">
                <a:latin typeface="微軟正黑體" pitchFamily="34" charset="-120"/>
                <a:ea typeface="微軟正黑體" pitchFamily="34" charset="-120"/>
              </a:rPr>
              <a:t>學分成績及格</a:t>
            </a:r>
            <a:endParaRPr kumimoji="1"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="" xmlns:a16="http://schemas.microsoft.com/office/drawing/2014/main" id="{784C8B01-B56A-1E4D-8FDB-1638B53239DC}"/>
              </a:ext>
            </a:extLst>
          </p:cNvPr>
          <p:cNvCxnSpPr>
            <a:cxnSpLocks/>
          </p:cNvCxnSpPr>
          <p:nvPr/>
        </p:nvCxnSpPr>
        <p:spPr>
          <a:xfrm flipH="1" flipV="1">
            <a:off x="3963523" y="4597400"/>
            <a:ext cx="398218" cy="5423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7ab237a859d33f530767034e3498d2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598" y="-278129"/>
            <a:ext cx="3359944" cy="5475605"/>
          </a:xfrm>
          <a:prstGeom prst="rect">
            <a:avLst/>
          </a:prstGeom>
        </p:spPr>
      </p:pic>
      <p:pic>
        <p:nvPicPr>
          <p:cNvPr id="22" name="图片 21" descr="727e61c8e6a6b3ee5bb097a54b437bd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7748"/>
            <a:ext cx="9163050" cy="691261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2" y="538925"/>
            <a:ext cx="733152" cy="7331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92768" y="618254"/>
            <a:ext cx="58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80B09"/>
                </a:solidFill>
                <a:latin typeface="微軟正黑體" pitchFamily="34" charset="-120"/>
                <a:ea typeface="微軟正黑體" pitchFamily="34" charset="-120"/>
              </a:rPr>
              <a:t>貼心小提醒</a:t>
            </a:r>
            <a:endParaRPr lang="en-US" altLang="zh-TW" sz="3600" b="1" dirty="0" smtClean="0">
              <a:solidFill>
                <a:srgbClr val="780B0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2" name="AutoShape 2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AutoShape 4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6" name="AutoShape 6" descr="ãä¸­å å¤é é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內容版面配置區 3">
            <a:extLst>
              <a:ext uri="{FF2B5EF4-FFF2-40B4-BE49-F238E27FC236}">
                <a16:creationId xmlns="" xmlns:a16="http://schemas.microsoft.com/office/drawing/2014/main" id="{81CC92EE-1E75-2D4E-B026-47F36467F352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最美好的時候，全力以赴，不留遺憾！</a:t>
            </a:r>
            <a:endParaRPr kumimoji="0" lang="en-US" altLang="zh-TW" sz="3600" b="1" i="0" u="none" strike="noStrike" kern="1200" cap="none" spc="0" normalizeH="0" baseline="0" noProof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600" b="1" i="0" u="none" strike="noStrike" kern="1200" cap="none" spc="0" normalizeH="0" baseline="0" noProof="0" smtClean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24465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主動尋求資源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4465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32532" y="2524643"/>
            <a:ext cx="343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Q&amp;A</a:t>
            </a:r>
            <a:endParaRPr lang="zh-TW" altLang="en-US" sz="60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528205" y="3923417"/>
            <a:ext cx="2413775" cy="2764283"/>
            <a:chOff x="7866085" y="5258295"/>
            <a:chExt cx="1280214" cy="1510561"/>
          </a:xfrm>
        </p:grpSpPr>
        <p:pic>
          <p:nvPicPr>
            <p:cNvPr id="9" name="Picture 3" descr="C:\Users\willy\Downloads\190526002323.jp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888741" y="5258295"/>
              <a:ext cx="1257558" cy="1295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/>
            <p:cNvSpPr/>
            <p:nvPr/>
          </p:nvSpPr>
          <p:spPr>
            <a:xfrm>
              <a:off x="7866085" y="6449302"/>
              <a:ext cx="1277915" cy="31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24465B"/>
                  </a:solidFill>
                  <a:latin typeface="微軟正黑體" pitchFamily="34" charset="-120"/>
                  <a:ea typeface="微軟正黑體" pitchFamily="34" charset="-120"/>
                </a:rPr>
                <a:t>#6041</a:t>
              </a:r>
              <a:endParaRPr lang="zh-CN" altLang="en-US" sz="3200" b="1" dirty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661486" y="3419553"/>
            <a:ext cx="217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提問連結</a:t>
            </a:r>
            <a:endParaRPr lang="zh-CN" altLang="en-US" sz="32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pic>
        <p:nvPicPr>
          <p:cNvPr id="28676" name="Picture 4" descr="http://www.akuziti.com/mb/cache/156129038274979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0066" y="2429934"/>
            <a:ext cx="4080934" cy="1323939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778933" y="97366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學年度 選課說明會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95935" y="5449078"/>
            <a:ext cx="4021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門派指引員：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 徐尉淳、許富堯、陳念儀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3242F0E4-75FF-0F44-A9C1-E45E58B62148}"/>
              </a:ext>
            </a:extLst>
          </p:cNvPr>
          <p:cNvGraphicFramePr>
            <a:graphicFrameLocks noGrp="1"/>
          </p:cNvGraphicFramePr>
          <p:nvPr/>
        </p:nvGraphicFramePr>
        <p:xfrm>
          <a:off x="0" y="114795"/>
          <a:ext cx="9064488" cy="6554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6591">
                  <a:extLst>
                    <a:ext uri="{9D8B030D-6E8A-4147-A177-3AD203B41FA5}">
                      <a16:colId xmlns="" xmlns:a16="http://schemas.microsoft.com/office/drawing/2014/main" val="2968173316"/>
                    </a:ext>
                  </a:extLst>
                </a:gridCol>
                <a:gridCol w="1232452">
                  <a:extLst>
                    <a:ext uri="{9D8B030D-6E8A-4147-A177-3AD203B41FA5}">
                      <a16:colId xmlns="" xmlns:a16="http://schemas.microsoft.com/office/drawing/2014/main" val="3600405681"/>
                    </a:ext>
                  </a:extLst>
                </a:gridCol>
                <a:gridCol w="1848679">
                  <a:extLst>
                    <a:ext uri="{9D8B030D-6E8A-4147-A177-3AD203B41FA5}">
                      <a16:colId xmlns="" xmlns:a16="http://schemas.microsoft.com/office/drawing/2014/main" val="908591308"/>
                    </a:ext>
                  </a:extLst>
                </a:gridCol>
                <a:gridCol w="1669774">
                  <a:extLst>
                    <a:ext uri="{9D8B030D-6E8A-4147-A177-3AD203B41FA5}">
                      <a16:colId xmlns="" xmlns:a16="http://schemas.microsoft.com/office/drawing/2014/main" val="2041784277"/>
                    </a:ext>
                  </a:extLst>
                </a:gridCol>
                <a:gridCol w="1848678">
                  <a:extLst>
                    <a:ext uri="{9D8B030D-6E8A-4147-A177-3AD203B41FA5}">
                      <a16:colId xmlns="" xmlns:a16="http://schemas.microsoft.com/office/drawing/2014/main" val="987160312"/>
                    </a:ext>
                  </a:extLst>
                </a:gridCol>
                <a:gridCol w="1908314">
                  <a:extLst>
                    <a:ext uri="{9D8B030D-6E8A-4147-A177-3AD203B41FA5}">
                      <a16:colId xmlns="" xmlns:a16="http://schemas.microsoft.com/office/drawing/2014/main" val="321677740"/>
                    </a:ext>
                  </a:extLst>
                </a:gridCol>
              </a:tblGrid>
              <a:tr h="970286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A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組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組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4872416"/>
                  </a:ext>
                </a:extLst>
              </a:tr>
              <a:tr h="970286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行程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團體諮詢、操作選課系統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班級經營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8867459"/>
                  </a:ext>
                </a:extLst>
              </a:tr>
              <a:tr h="970286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地點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資訊教室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一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資訊教</a:t>
                      </a:r>
                      <a:r>
                        <a:rPr lang="zh-TW" alt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室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語言教室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各班教室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7494397"/>
                  </a:ext>
                </a:extLst>
              </a:tr>
              <a:tr h="970286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負責教師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許富堯師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陳念儀</a:t>
                      </a:r>
                      <a:r>
                        <a:rPr lang="zh-CN" alt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師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徐尉淳</a:t>
                      </a:r>
                      <a:r>
                        <a:rPr lang="zh-TW" alt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師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各班導師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1808727"/>
                  </a:ext>
                </a:extLst>
              </a:tr>
              <a:tr h="1336608">
                <a:tc rowSpan="2"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間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10:30</a:t>
                      </a: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I</a:t>
                      </a: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11:00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101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103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105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102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104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106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6832330"/>
                  </a:ext>
                </a:extLst>
              </a:tr>
              <a:tr h="13366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11:00</a:t>
                      </a: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I</a:t>
                      </a: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11:30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106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102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104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E3E0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101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103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en-US" alt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26695" indent="-226695"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105</a:t>
                      </a:r>
                      <a:r>
                        <a:rPr lang="zh-TW" sz="2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81" marR="63281" marT="0" marB="0" anchor="ctr">
                    <a:solidFill>
                      <a:srgbClr val="D1CF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5136390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871330" y="6294474"/>
            <a:ext cx="5231218" cy="563526"/>
          </a:xfrm>
          <a:prstGeom prst="rect">
            <a:avLst/>
          </a:prstGeom>
          <a:solidFill>
            <a:srgbClr val="FFFF6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攜帶 手冊、諮詢單、筆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59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05" y="278131"/>
            <a:ext cx="9329261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893" y="-58419"/>
            <a:ext cx="2443163" cy="259016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169581" y="2354522"/>
            <a:ext cx="4028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24465B"/>
                </a:solidFill>
                <a:latin typeface="微軟正黑體" pitchFamily="34" charset="-120"/>
                <a:ea typeface="微軟正黑體" pitchFamily="34" charset="-120"/>
              </a:rPr>
              <a:t>我是誰？</a:t>
            </a:r>
            <a:endParaRPr lang="zh-TW" altLang="en-US" sz="4400" b="1" dirty="0">
              <a:solidFill>
                <a:srgbClr val="24465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6824</TotalTime>
  <Words>2465</Words>
  <Application>Microsoft Office PowerPoint</Application>
  <PresentationFormat>如螢幕大小 (4:3)</PresentationFormat>
  <Paragraphs>639</Paragraphs>
  <Slides>86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87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手寫藝術字</vt:lpstr>
      <vt:lpstr>服務與生活</vt:lpstr>
      <vt:lpstr>性別、種族與貧富</vt:lpstr>
      <vt:lpstr>社會探究與實作</vt:lpstr>
      <vt:lpstr>科技生活，生活科技</vt:lpstr>
      <vt:lpstr>科學閱讀</vt:lpstr>
      <vt:lpstr>摺紙幾何</vt:lpstr>
      <vt:lpstr>語言藝術(Language Arts )</vt:lpstr>
      <vt:lpstr>閱讀與創意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限時限量是殘酷的！</vt:lpstr>
      <vt:lpstr>  看看你被分配到什麼課程</vt:lpstr>
      <vt:lpstr>PowerPoint 簡報</vt:lpstr>
      <vt:lpstr>   二樓 教務處實研組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280</cp:revision>
  <dcterms:created xsi:type="dcterms:W3CDTF">2017-02-01T07:22:00Z</dcterms:created>
  <dcterms:modified xsi:type="dcterms:W3CDTF">2019-11-19T01:36:11Z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